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</p:sldMasterIdLst>
  <p:notesMasterIdLst>
    <p:notesMasterId r:id="rId42"/>
  </p:notesMasterIdLst>
  <p:sldIdLst>
    <p:sldId id="256" r:id="rId3"/>
    <p:sldId id="331" r:id="rId4"/>
    <p:sldId id="334" r:id="rId5"/>
    <p:sldId id="264" r:id="rId6"/>
    <p:sldId id="275" r:id="rId7"/>
    <p:sldId id="352" r:id="rId8"/>
    <p:sldId id="351" r:id="rId9"/>
    <p:sldId id="345" r:id="rId10"/>
    <p:sldId id="291" r:id="rId11"/>
    <p:sldId id="346" r:id="rId12"/>
    <p:sldId id="302" r:id="rId13"/>
    <p:sldId id="354" r:id="rId14"/>
    <p:sldId id="357" r:id="rId15"/>
    <p:sldId id="267" r:id="rId16"/>
    <p:sldId id="353" r:id="rId17"/>
    <p:sldId id="313" r:id="rId18"/>
    <p:sldId id="362" r:id="rId19"/>
    <p:sldId id="363" r:id="rId20"/>
    <p:sldId id="356" r:id="rId21"/>
    <p:sldId id="306" r:id="rId22"/>
    <p:sldId id="315" r:id="rId23"/>
    <p:sldId id="292" r:id="rId24"/>
    <p:sldId id="293" r:id="rId25"/>
    <p:sldId id="294" r:id="rId26"/>
    <p:sldId id="319" r:id="rId27"/>
    <p:sldId id="358" r:id="rId28"/>
    <p:sldId id="296" r:id="rId29"/>
    <p:sldId id="359" r:id="rId30"/>
    <p:sldId id="348" r:id="rId31"/>
    <p:sldId id="349" r:id="rId32"/>
    <p:sldId id="347" r:id="rId33"/>
    <p:sldId id="361" r:id="rId34"/>
    <p:sldId id="307" r:id="rId35"/>
    <p:sldId id="364" r:id="rId36"/>
    <p:sldId id="314" r:id="rId37"/>
    <p:sldId id="317" r:id="rId38"/>
    <p:sldId id="323" r:id="rId39"/>
    <p:sldId id="326" r:id="rId40"/>
    <p:sldId id="327" r:id="rId41"/>
  </p:sldIdLst>
  <p:sldSz cx="12192000" cy="6858000"/>
  <p:notesSz cx="6797675" cy="98742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0000"/>
    <a:srgbClr val="FFFFFF"/>
    <a:srgbClr val="865FAB"/>
    <a:srgbClr val="3ABBBA"/>
    <a:srgbClr val="A88DC3"/>
    <a:srgbClr val="FF66FF"/>
    <a:srgbClr val="15A387"/>
    <a:srgbClr val="763737"/>
    <a:srgbClr val="F79191"/>
    <a:srgbClr val="5194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335663-208D-4263-A136-28844CA08D18}" v="609" dt="2025-06-15T17:10:04.3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00" autoAdjust="0"/>
    <p:restoredTop sz="92711" autoAdjust="0"/>
  </p:normalViewPr>
  <p:slideViewPr>
    <p:cSldViewPr snapToGrid="0">
      <p:cViewPr varScale="1">
        <p:scale>
          <a:sx n="112" d="100"/>
          <a:sy n="112" d="100"/>
        </p:scale>
        <p:origin x="276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hdphoto1.wdp>
</file>

<file path=ppt/media/hdphoto2.wdp>
</file>

<file path=ppt/media/image1.png>
</file>

<file path=ppt/media/image10.svg>
</file>

<file path=ppt/media/image100.png>
</file>

<file path=ppt/media/image101.jpeg>
</file>

<file path=ppt/media/image102.png>
</file>

<file path=ppt/media/image103.png>
</file>

<file path=ppt/media/image104.png>
</file>

<file path=ppt/media/image105.jpg>
</file>

<file path=ppt/media/image106.png>
</file>

<file path=ppt/media/image107.png>
</file>

<file path=ppt/media/image108.svg>
</file>

<file path=ppt/media/image109.png>
</file>

<file path=ppt/media/image11.png>
</file>

<file path=ppt/media/image110.png>
</file>

<file path=ppt/media/image111.jpeg>
</file>

<file path=ppt/media/image112.png>
</file>

<file path=ppt/media/image113.png>
</file>

<file path=ppt/media/image114.png>
</file>

<file path=ppt/media/image115.png>
</file>

<file path=ppt/media/image116.jpeg>
</file>

<file path=ppt/media/image117.jpeg>
</file>

<file path=ppt/media/image118.png>
</file>

<file path=ppt/media/image119.png>
</file>

<file path=ppt/media/image12.png>
</file>

<file path=ppt/media/image120.svg>
</file>

<file path=ppt/media/image12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jpe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png>
</file>

<file path=ppt/media/image6.svg>
</file>

<file path=ppt/media/image60.png>
</file>

<file path=ppt/media/image61.svg>
</file>

<file path=ppt/media/image62.pn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png>
</file>

<file path=ppt/media/image77.png>
</file>

<file path=ppt/media/image78.jpeg>
</file>

<file path=ppt/media/image79.jpeg>
</file>

<file path=ppt/media/image8.sv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png>
</file>

<file path=ppt/media/image90.jpeg>
</file>

<file path=ppt/media/image91.jpeg>
</file>

<file path=ppt/media/image92.jpeg>
</file>

<file path=ppt/media/image93.jpeg>
</file>

<file path=ppt/media/image94.jpeg>
</file>

<file path=ppt/media/image95.jpeg>
</file>

<file path=ppt/media/image96.jpeg>
</file>

<file path=ppt/media/image97.jpeg>
</file>

<file path=ppt/media/image98.jpeg>
</file>

<file path=ppt/media/image9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BB53A-4907-4CBE-98C7-76E20C1E183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51983"/>
            <a:ext cx="5438140" cy="388798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8824"/>
            <a:ext cx="2945659" cy="4954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8824"/>
            <a:ext cx="2945659" cy="4954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503B17-FCC6-4105-8328-8BE22EA5D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420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9589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83EB3-2DF0-8B88-7141-16915F2EE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06F2AA-233E-A2E0-2411-D918494CA6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6FA5E6-FCC5-4C9F-04E5-D2162A0111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decade in CompOmics have developed tools to resolve this ambiguity with ML-models that predict LC-MS peptide behavior.</a:t>
            </a:r>
          </a:p>
          <a:p>
            <a:endParaRPr lang="en-US" dirty="0"/>
          </a:p>
          <a:p>
            <a:r>
              <a:rPr lang="en-US" dirty="0"/>
              <a:t>Now with the prediction of fragment intensity and retention time it is very clear it is more likely the peptide on the left is the true identification.</a:t>
            </a:r>
          </a:p>
          <a:p>
            <a:endParaRPr lang="en-US" dirty="0"/>
          </a:p>
          <a:p>
            <a:r>
              <a:rPr lang="en-US" dirty="0"/>
              <a:t>In my project I will leverage machine learning predictions to resolve the large ambiguity in DIA data to enable </a:t>
            </a:r>
            <a:r>
              <a:rPr lang="en-US" dirty="0" err="1"/>
              <a:t>multimodification</a:t>
            </a:r>
            <a:r>
              <a:rPr lang="en-US" dirty="0"/>
              <a:t> searches.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82B8B-E0E5-A88E-BAF0-2990C41925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227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4940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89741-5E0B-E4BA-8FE4-80775BA9C0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647E84-BF40-2C88-C425-5E36F385DE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6273F7-2B41-0B70-238D-FF22AB0849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FB4CD-415A-DD87-8B91-0BF05F753D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001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C2CEBB-F7BA-75FD-EABF-10C98D625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71E778-178A-12FC-E591-B1DD2C62DE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4318C4-BFD2-5663-57A7-ABBDB03798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48E1CD-3A68-23D8-6C21-E19049C420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0607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6841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077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Then it only leaves for me to thank my supervisors and colleagues for their support, and I am happy to take questions.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5DA4A5-5048-466E-9EF4-C13D0691CE0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990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DIA data is much more complex as it does not select a single precursor, but fragments multiple at the same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200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63622-DDB5-3CDB-0604-08FDC4CFB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C4323F-B1EC-A9CE-FA15-F9A94D300E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84E2D4-D6AE-14F9-1BA2-5FE16B8BAC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44E6E5-65E0-46CB-6932-5C99192563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611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9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457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988704-3F2E-2A7D-005E-C9AE1CDE8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D22B83-7BDB-846B-A7ED-F45C843E02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0521F2-147B-94A5-1924-1D3552FFCD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8E3077-D5F9-C24B-83A7-F48EEDF65D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597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57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47E94-194F-FDEA-5C13-524127418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14331B-C94C-9C81-3F9B-C3E0D44DFF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4CCBBA-92B5-F0D2-2E86-663BAB2D76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F4A95-CC83-FA0C-1107-4693F3A46D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3791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decade in CompOmics have developed tools to resolve this ambiguity with ML-models that predict LC-MS peptide behavior.</a:t>
            </a:r>
          </a:p>
          <a:p>
            <a:endParaRPr lang="en-US" dirty="0"/>
          </a:p>
          <a:p>
            <a:r>
              <a:rPr lang="en-US" dirty="0"/>
              <a:t>Now with the prediction of fragment intensity and retention time it is very clear it is more likely the peptide on the left is the true identification.</a:t>
            </a:r>
          </a:p>
          <a:p>
            <a:endParaRPr lang="en-US" dirty="0"/>
          </a:p>
          <a:p>
            <a:r>
              <a:rPr lang="en-US" dirty="0"/>
              <a:t>In my project I will leverage machine learning predictions to resolve the large ambiguity in DIA data to enable </a:t>
            </a:r>
            <a:r>
              <a:rPr lang="en-US" dirty="0" err="1"/>
              <a:t>multimodification</a:t>
            </a:r>
            <a:r>
              <a:rPr lang="en-US" dirty="0"/>
              <a:t> searches.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03B17-FCC6-4105-8328-8BE22EA5D0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113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5753-AA92-6962-A6E3-11310A3686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843497-C43A-F751-7F04-D8028820EF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895E9-17F4-02EC-1E7C-1C87B3443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A2D94-8C02-4D97-9287-546B97C88F51}" type="datetime1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66F0C-2A2A-B8DF-7A33-9D3881580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CBC4F-B394-FF45-F8D0-13CBD91D3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527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7ECE-BA10-FC29-0F42-3F44CC9D8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937B01-A530-C89B-7193-32E917733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D3991-AF98-0C11-0EB8-4215A4149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08B87-9FD2-485A-8500-A737BE082CF0}" type="datetime1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4DC73-4A42-2C52-6A98-22DD0D536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29C35-34E8-FAC6-9DEA-D6CD18776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56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C604E6-2087-79CD-7BF5-ABEACA87C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6C7099-B948-4D3A-84FA-62419B77E0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3DC0B-BBDA-E62E-3E2B-1AC7C22DC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D9DB0-138B-49E8-952D-15B060AA97F7}" type="datetime1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AFC9B-17FD-F97A-10DE-0F6D6A16E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F0EC0-2FD0-6433-453C-F9B972DD5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949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94925F7-3367-5E1C-72A7-0F7C7D5098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2000" y="3428996"/>
            <a:ext cx="5616000" cy="262800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01</a:t>
            </a:r>
            <a:br>
              <a:rPr lang="en-US" dirty="0"/>
            </a:br>
            <a:r>
              <a:rPr lang="en-US" dirty="0"/>
              <a:t>Click to edit chapter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172C627-6B22-1CE4-C94A-AD37FEE634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0000" y="288000"/>
            <a:ext cx="914400" cy="485775"/>
          </a:xfrm>
          <a:prstGeom prst="rect">
            <a:avLst/>
          </a:prstGeom>
        </p:spPr>
      </p:pic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9D7874E6-8F32-E150-BAF7-B511F20500C6}"/>
              </a:ext>
            </a:extLst>
          </p:cNvPr>
          <p:cNvSpPr/>
          <p:nvPr/>
        </p:nvSpPr>
        <p:spPr>
          <a:xfrm>
            <a:off x="6319232" y="979711"/>
            <a:ext cx="1959432" cy="1959432"/>
          </a:xfrm>
          <a:custGeom>
            <a:avLst/>
            <a:gdLst>
              <a:gd name="connsiteX0" fmla="*/ 1959432 w 1959432"/>
              <a:gd name="connsiteY0" fmla="*/ 979716 h 1959432"/>
              <a:gd name="connsiteX1" fmla="*/ 979716 w 1959432"/>
              <a:gd name="connsiteY1" fmla="*/ 1959432 h 1959432"/>
              <a:gd name="connsiteX2" fmla="*/ 0 w 1959432"/>
              <a:gd name="connsiteY2" fmla="*/ 979716 h 1959432"/>
              <a:gd name="connsiteX3" fmla="*/ 979716 w 1959432"/>
              <a:gd name="connsiteY3" fmla="*/ 0 h 1959432"/>
              <a:gd name="connsiteX4" fmla="*/ 1959432 w 1959432"/>
              <a:gd name="connsiteY4" fmla="*/ 979716 h 195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9432" h="1959432">
                <a:moveTo>
                  <a:pt x="1959432" y="979716"/>
                </a:moveTo>
                <a:cubicBezTo>
                  <a:pt x="1959432" y="1520798"/>
                  <a:pt x="1520799" y="1959432"/>
                  <a:pt x="979716" y="1959432"/>
                </a:cubicBezTo>
                <a:cubicBezTo>
                  <a:pt x="438634" y="1959432"/>
                  <a:pt x="0" y="1520798"/>
                  <a:pt x="0" y="979716"/>
                </a:cubicBezTo>
                <a:cubicBezTo>
                  <a:pt x="0" y="438634"/>
                  <a:pt x="438634" y="0"/>
                  <a:pt x="979716" y="0"/>
                </a:cubicBezTo>
                <a:cubicBezTo>
                  <a:pt x="1520799" y="0"/>
                  <a:pt x="1959432" y="438634"/>
                  <a:pt x="1959432" y="979716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43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1" name="Vrije vorm: vorm 10">
            <a:extLst>
              <a:ext uri="{FF2B5EF4-FFF2-40B4-BE49-F238E27FC236}">
                <a16:creationId xmlns:a16="http://schemas.microsoft.com/office/drawing/2014/main" id="{2086703F-1C6B-9CEE-059F-79D72CC7F7D9}"/>
              </a:ext>
            </a:extLst>
          </p:cNvPr>
          <p:cNvSpPr/>
          <p:nvPr/>
        </p:nvSpPr>
        <p:spPr>
          <a:xfrm rot="18900000">
            <a:off x="10520734" y="5185526"/>
            <a:ext cx="1385515" cy="1385515"/>
          </a:xfrm>
          <a:custGeom>
            <a:avLst/>
            <a:gdLst>
              <a:gd name="connsiteX0" fmla="*/ 0 w 1385515"/>
              <a:gd name="connsiteY0" fmla="*/ 0 h 1385515"/>
              <a:gd name="connsiteX1" fmla="*/ 1385515 w 1385515"/>
              <a:gd name="connsiteY1" fmla="*/ 0 h 1385515"/>
              <a:gd name="connsiteX2" fmla="*/ 1385515 w 1385515"/>
              <a:gd name="connsiteY2" fmla="*/ 1385516 h 1385515"/>
              <a:gd name="connsiteX3" fmla="*/ 0 w 1385515"/>
              <a:gd name="connsiteY3" fmla="*/ 1385516 h 1385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5515" h="1385515">
                <a:moveTo>
                  <a:pt x="0" y="0"/>
                </a:moveTo>
                <a:lnTo>
                  <a:pt x="1385515" y="0"/>
                </a:lnTo>
                <a:lnTo>
                  <a:pt x="1385515" y="1385516"/>
                </a:lnTo>
                <a:lnTo>
                  <a:pt x="0" y="1385516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43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2" name="Vrije vorm: vorm 11">
            <a:extLst>
              <a:ext uri="{FF2B5EF4-FFF2-40B4-BE49-F238E27FC236}">
                <a16:creationId xmlns:a16="http://schemas.microsoft.com/office/drawing/2014/main" id="{94737E12-FD75-B42D-8730-33325832D72C}"/>
              </a:ext>
            </a:extLst>
          </p:cNvPr>
          <p:cNvSpPr/>
          <p:nvPr/>
        </p:nvSpPr>
        <p:spPr>
          <a:xfrm>
            <a:off x="8278655" y="2939135"/>
            <a:ext cx="1959432" cy="1959432"/>
          </a:xfrm>
          <a:custGeom>
            <a:avLst/>
            <a:gdLst>
              <a:gd name="connsiteX0" fmla="*/ 0 w 1959432"/>
              <a:gd name="connsiteY0" fmla="*/ 0 h 1959432"/>
              <a:gd name="connsiteX1" fmla="*/ 1959433 w 1959432"/>
              <a:gd name="connsiteY1" fmla="*/ 0 h 1959432"/>
              <a:gd name="connsiteX2" fmla="*/ 1959433 w 1959432"/>
              <a:gd name="connsiteY2" fmla="*/ 1959432 h 1959432"/>
              <a:gd name="connsiteX3" fmla="*/ 0 w 1959432"/>
              <a:gd name="connsiteY3" fmla="*/ 1959432 h 195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9432" h="1959432">
                <a:moveTo>
                  <a:pt x="0" y="0"/>
                </a:moveTo>
                <a:lnTo>
                  <a:pt x="1959433" y="0"/>
                </a:lnTo>
                <a:lnTo>
                  <a:pt x="1959433" y="1959432"/>
                </a:lnTo>
                <a:lnTo>
                  <a:pt x="0" y="1959432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43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3" name="Vrije vorm: vorm 12">
            <a:extLst>
              <a:ext uri="{FF2B5EF4-FFF2-40B4-BE49-F238E27FC236}">
                <a16:creationId xmlns:a16="http://schemas.microsoft.com/office/drawing/2014/main" id="{8407AF6D-9000-F733-EA84-FF76C63BD23E}"/>
              </a:ext>
            </a:extLst>
          </p:cNvPr>
          <p:cNvSpPr/>
          <p:nvPr/>
        </p:nvSpPr>
        <p:spPr>
          <a:xfrm>
            <a:off x="8278655" y="4898567"/>
            <a:ext cx="1959432" cy="1959432"/>
          </a:xfrm>
          <a:custGeom>
            <a:avLst/>
            <a:gdLst>
              <a:gd name="connsiteX0" fmla="*/ 1959433 w 1959432"/>
              <a:gd name="connsiteY0" fmla="*/ 979716 h 1959432"/>
              <a:gd name="connsiteX1" fmla="*/ 979716 w 1959432"/>
              <a:gd name="connsiteY1" fmla="*/ 1959432 h 1959432"/>
              <a:gd name="connsiteX2" fmla="*/ 0 w 1959432"/>
              <a:gd name="connsiteY2" fmla="*/ 979716 h 1959432"/>
              <a:gd name="connsiteX3" fmla="*/ 979716 w 1959432"/>
              <a:gd name="connsiteY3" fmla="*/ 0 h 1959432"/>
              <a:gd name="connsiteX4" fmla="*/ 1959433 w 1959432"/>
              <a:gd name="connsiteY4" fmla="*/ 979716 h 195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9432" h="1959432">
                <a:moveTo>
                  <a:pt x="1959433" y="979716"/>
                </a:moveTo>
                <a:cubicBezTo>
                  <a:pt x="1959433" y="1520798"/>
                  <a:pt x="1520799" y="1959432"/>
                  <a:pt x="979716" y="1959432"/>
                </a:cubicBezTo>
                <a:cubicBezTo>
                  <a:pt x="438634" y="1959432"/>
                  <a:pt x="0" y="1520799"/>
                  <a:pt x="0" y="979716"/>
                </a:cubicBezTo>
                <a:cubicBezTo>
                  <a:pt x="0" y="438634"/>
                  <a:pt x="438634" y="0"/>
                  <a:pt x="979716" y="0"/>
                </a:cubicBezTo>
                <a:cubicBezTo>
                  <a:pt x="1520799" y="0"/>
                  <a:pt x="1959433" y="438634"/>
                  <a:pt x="1959433" y="979716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43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5" name="Vrije vorm: vorm 14">
            <a:extLst>
              <a:ext uri="{FF2B5EF4-FFF2-40B4-BE49-F238E27FC236}">
                <a16:creationId xmlns:a16="http://schemas.microsoft.com/office/drawing/2014/main" id="{514ADAA3-453A-9C26-2FBA-422163CFD1A2}"/>
              </a:ext>
            </a:extLst>
          </p:cNvPr>
          <p:cNvSpPr/>
          <p:nvPr/>
        </p:nvSpPr>
        <p:spPr>
          <a:xfrm>
            <a:off x="8278655" y="1959427"/>
            <a:ext cx="1959432" cy="979716"/>
          </a:xfrm>
          <a:custGeom>
            <a:avLst/>
            <a:gdLst>
              <a:gd name="connsiteX0" fmla="*/ 1959432 w 1959432"/>
              <a:gd name="connsiteY0" fmla="*/ 1 h 979716"/>
              <a:gd name="connsiteX1" fmla="*/ 0 w 1959432"/>
              <a:gd name="connsiteY1" fmla="*/ 0 h 979716"/>
              <a:gd name="connsiteX2" fmla="*/ 979715 w 1959432"/>
              <a:gd name="connsiteY2" fmla="*/ 979717 h 979716"/>
              <a:gd name="connsiteX3" fmla="*/ 1959432 w 1959432"/>
              <a:gd name="connsiteY3" fmla="*/ 1 h 979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9432" h="979716">
                <a:moveTo>
                  <a:pt x="1959432" y="1"/>
                </a:moveTo>
                <a:lnTo>
                  <a:pt x="0" y="0"/>
                </a:lnTo>
                <a:cubicBezTo>
                  <a:pt x="0" y="541049"/>
                  <a:pt x="438667" y="979716"/>
                  <a:pt x="979715" y="979717"/>
                </a:cubicBezTo>
                <a:cubicBezTo>
                  <a:pt x="1520764" y="979717"/>
                  <a:pt x="1959432" y="541049"/>
                  <a:pt x="1959432" y="1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43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13A82B70-3E4B-D590-C7AB-B541A730BDE4}"/>
              </a:ext>
            </a:extLst>
          </p:cNvPr>
          <p:cNvSpPr/>
          <p:nvPr/>
        </p:nvSpPr>
        <p:spPr>
          <a:xfrm>
            <a:off x="6319232" y="-4"/>
            <a:ext cx="1959432" cy="979716"/>
          </a:xfrm>
          <a:custGeom>
            <a:avLst/>
            <a:gdLst>
              <a:gd name="connsiteX0" fmla="*/ 0 w 1959432"/>
              <a:gd name="connsiteY0" fmla="*/ 979716 h 979716"/>
              <a:gd name="connsiteX1" fmla="*/ 1959432 w 1959432"/>
              <a:gd name="connsiteY1" fmla="*/ 979716 h 979716"/>
              <a:gd name="connsiteX2" fmla="*/ 979716 w 1959432"/>
              <a:gd name="connsiteY2" fmla="*/ 0 h 979716"/>
              <a:gd name="connsiteX3" fmla="*/ 0 w 1959432"/>
              <a:gd name="connsiteY3" fmla="*/ 979716 h 979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9432" h="979716">
                <a:moveTo>
                  <a:pt x="0" y="979716"/>
                </a:moveTo>
                <a:lnTo>
                  <a:pt x="1959432" y="979716"/>
                </a:lnTo>
                <a:lnTo>
                  <a:pt x="979716" y="0"/>
                </a:lnTo>
                <a:lnTo>
                  <a:pt x="0" y="979716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43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BF269EE7-C1AF-3F62-C49F-070358B3ED1D}"/>
              </a:ext>
            </a:extLst>
          </p:cNvPr>
          <p:cNvSpPr/>
          <p:nvPr/>
        </p:nvSpPr>
        <p:spPr>
          <a:xfrm>
            <a:off x="6319241" y="2939143"/>
            <a:ext cx="1959414" cy="979707"/>
          </a:xfrm>
          <a:custGeom>
            <a:avLst/>
            <a:gdLst>
              <a:gd name="connsiteX0" fmla="*/ 1959415 w 1959414"/>
              <a:gd name="connsiteY0" fmla="*/ 0 h 979707"/>
              <a:gd name="connsiteX1" fmla="*/ 0 w 1959414"/>
              <a:gd name="connsiteY1" fmla="*/ 1 h 979707"/>
              <a:gd name="connsiteX2" fmla="*/ 979708 w 1959414"/>
              <a:gd name="connsiteY2" fmla="*/ 979708 h 979707"/>
              <a:gd name="connsiteX3" fmla="*/ 1959415 w 1959414"/>
              <a:gd name="connsiteY3" fmla="*/ 0 h 979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9414" h="979707">
                <a:moveTo>
                  <a:pt x="1959415" y="0"/>
                </a:moveTo>
                <a:lnTo>
                  <a:pt x="0" y="1"/>
                </a:lnTo>
                <a:lnTo>
                  <a:pt x="979708" y="979708"/>
                </a:lnTo>
                <a:lnTo>
                  <a:pt x="1959415" y="0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43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 dirty="0"/>
          </a:p>
        </p:txBody>
      </p:sp>
      <p:sp>
        <p:nvSpPr>
          <p:cNvPr id="25" name="Vrije vorm: vorm 24">
            <a:extLst>
              <a:ext uri="{FF2B5EF4-FFF2-40B4-BE49-F238E27FC236}">
                <a16:creationId xmlns:a16="http://schemas.microsoft.com/office/drawing/2014/main" id="{BD6879C0-8027-C467-721B-B6EA184AF2D1}"/>
              </a:ext>
            </a:extLst>
          </p:cNvPr>
          <p:cNvSpPr/>
          <p:nvPr/>
        </p:nvSpPr>
        <p:spPr>
          <a:xfrm rot="8100000">
            <a:off x="4646758" y="289739"/>
            <a:ext cx="1385515" cy="1385515"/>
          </a:xfrm>
          <a:custGeom>
            <a:avLst/>
            <a:gdLst>
              <a:gd name="connsiteX0" fmla="*/ 0 w 1385515"/>
              <a:gd name="connsiteY0" fmla="*/ 0 h 1385515"/>
              <a:gd name="connsiteX1" fmla="*/ 1385515 w 1385515"/>
              <a:gd name="connsiteY1" fmla="*/ 0 h 1385515"/>
              <a:gd name="connsiteX2" fmla="*/ 1385515 w 1385515"/>
              <a:gd name="connsiteY2" fmla="*/ 1385516 h 1385515"/>
              <a:gd name="connsiteX3" fmla="*/ 0 w 1385515"/>
              <a:gd name="connsiteY3" fmla="*/ 1385516 h 1385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5515" h="1385515">
                <a:moveTo>
                  <a:pt x="0" y="0"/>
                </a:moveTo>
                <a:lnTo>
                  <a:pt x="1385515" y="0"/>
                </a:lnTo>
                <a:lnTo>
                  <a:pt x="1385515" y="1385516"/>
                </a:lnTo>
                <a:lnTo>
                  <a:pt x="0" y="1385516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43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6" name="Vrije vorm: vorm 25">
            <a:extLst>
              <a:ext uri="{FF2B5EF4-FFF2-40B4-BE49-F238E27FC236}">
                <a16:creationId xmlns:a16="http://schemas.microsoft.com/office/drawing/2014/main" id="{80F902A1-E45C-814F-FECF-6D8954C7AEB7}"/>
              </a:ext>
            </a:extLst>
          </p:cNvPr>
          <p:cNvSpPr/>
          <p:nvPr/>
        </p:nvSpPr>
        <p:spPr>
          <a:xfrm rot="10800000">
            <a:off x="2400367" y="2781"/>
            <a:ext cx="1959432" cy="1959432"/>
          </a:xfrm>
          <a:custGeom>
            <a:avLst/>
            <a:gdLst>
              <a:gd name="connsiteX0" fmla="*/ 0 w 1959432"/>
              <a:gd name="connsiteY0" fmla="*/ 0 h 1959432"/>
              <a:gd name="connsiteX1" fmla="*/ 1959432 w 1959432"/>
              <a:gd name="connsiteY1" fmla="*/ 0 h 1959432"/>
              <a:gd name="connsiteX2" fmla="*/ 1959432 w 1959432"/>
              <a:gd name="connsiteY2" fmla="*/ 1959432 h 1959432"/>
              <a:gd name="connsiteX3" fmla="*/ 0 w 1959432"/>
              <a:gd name="connsiteY3" fmla="*/ 1959432 h 195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9432" h="1959432">
                <a:moveTo>
                  <a:pt x="0" y="0"/>
                </a:moveTo>
                <a:lnTo>
                  <a:pt x="1959432" y="0"/>
                </a:lnTo>
                <a:lnTo>
                  <a:pt x="1959432" y="1959432"/>
                </a:lnTo>
                <a:lnTo>
                  <a:pt x="0" y="1959432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43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7" name="Vrije vorm: vorm 26">
            <a:extLst>
              <a:ext uri="{FF2B5EF4-FFF2-40B4-BE49-F238E27FC236}">
                <a16:creationId xmlns:a16="http://schemas.microsoft.com/office/drawing/2014/main" id="{ECF82274-B301-1AF4-CC14-71F8F6BD4890}"/>
              </a:ext>
            </a:extLst>
          </p:cNvPr>
          <p:cNvSpPr/>
          <p:nvPr/>
        </p:nvSpPr>
        <p:spPr>
          <a:xfrm>
            <a:off x="4359799" y="1962213"/>
            <a:ext cx="1959432" cy="979716"/>
          </a:xfrm>
          <a:custGeom>
            <a:avLst/>
            <a:gdLst>
              <a:gd name="connsiteX0" fmla="*/ 1959432 w 1959432"/>
              <a:gd name="connsiteY0" fmla="*/ 0 h 979716"/>
              <a:gd name="connsiteX1" fmla="*/ 0 w 1959432"/>
              <a:gd name="connsiteY1" fmla="*/ 1 h 979716"/>
              <a:gd name="connsiteX2" fmla="*/ 979717 w 1959432"/>
              <a:gd name="connsiteY2" fmla="*/ 979716 h 979716"/>
              <a:gd name="connsiteX3" fmla="*/ 1959432 w 1959432"/>
              <a:gd name="connsiteY3" fmla="*/ 0 h 979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9432" h="979716">
                <a:moveTo>
                  <a:pt x="1959432" y="0"/>
                </a:moveTo>
                <a:lnTo>
                  <a:pt x="0" y="1"/>
                </a:lnTo>
                <a:cubicBezTo>
                  <a:pt x="0" y="541049"/>
                  <a:pt x="438668" y="979717"/>
                  <a:pt x="979717" y="979716"/>
                </a:cubicBezTo>
                <a:cubicBezTo>
                  <a:pt x="1520765" y="979716"/>
                  <a:pt x="1959433" y="541048"/>
                  <a:pt x="1959432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43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3" name="Tijdelijke aanduiding voor tekst 26">
            <a:extLst>
              <a:ext uri="{FF2B5EF4-FFF2-40B4-BE49-F238E27FC236}">
                <a16:creationId xmlns:a16="http://schemas.microsoft.com/office/drawing/2014/main" id="{3323596C-789A-A39A-B269-94D69375704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8655" y="288000"/>
            <a:ext cx="3433345" cy="572327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descriptor </a:t>
            </a:r>
            <a:r>
              <a:rPr lang="nl-NL" dirty="0" err="1"/>
              <a:t>text</a:t>
            </a:r>
            <a:endParaRPr lang="nl-NL" dirty="0"/>
          </a:p>
        </p:txBody>
      </p:sp>
      <p:pic>
        <p:nvPicPr>
          <p:cNvPr id="8" name="Picture 7" descr="A black and white logo&#10;&#10;AI-generated content may be incorrect.">
            <a:extLst>
              <a:ext uri="{FF2B5EF4-FFF2-40B4-BE49-F238E27FC236}">
                <a16:creationId xmlns:a16="http://schemas.microsoft.com/office/drawing/2014/main" id="{13D517B1-7D6A-F67B-8CDA-5B3E17F0D91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360000" y="1117585"/>
            <a:ext cx="1167386" cy="51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5630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itel 1">
            <a:extLst>
              <a:ext uri="{FF2B5EF4-FFF2-40B4-BE49-F238E27FC236}">
                <a16:creationId xmlns:a16="http://schemas.microsoft.com/office/drawing/2014/main" id="{752C6DDF-7D23-2B36-06F0-BF7E049D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6" name="Tijdelijke aanduiding voor inhoud 15">
            <a:extLst>
              <a:ext uri="{FF2B5EF4-FFF2-40B4-BE49-F238E27FC236}">
                <a16:creationId xmlns:a16="http://schemas.microsoft.com/office/drawing/2014/main" id="{125A134B-4472-3C4F-313C-1F720D46F8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92000" y="1941197"/>
            <a:ext cx="10608000" cy="4605686"/>
          </a:xfrm>
        </p:spPr>
        <p:txBody>
          <a:bodyPr/>
          <a:lstStyle>
            <a:lvl1pPr>
              <a:lnSpc>
                <a:spcPct val="114000"/>
              </a:lnSpc>
              <a:buClr>
                <a:srgbClr val="507AC2"/>
              </a:buClr>
              <a:defRPr/>
            </a:lvl1pPr>
            <a:lvl2pPr>
              <a:lnSpc>
                <a:spcPct val="114000"/>
              </a:lnSpc>
              <a:buClr>
                <a:srgbClr val="507AC2"/>
              </a:buClr>
              <a:defRPr/>
            </a:lvl2pPr>
            <a:lvl3pPr>
              <a:lnSpc>
                <a:spcPct val="114000"/>
              </a:lnSpc>
              <a:buClr>
                <a:srgbClr val="507AC2"/>
              </a:buClr>
              <a:defRPr/>
            </a:lvl3pPr>
            <a:lvl4pPr>
              <a:lnSpc>
                <a:spcPct val="114000"/>
              </a:lnSpc>
              <a:buClr>
                <a:srgbClr val="507AC2"/>
              </a:buClr>
              <a:defRPr/>
            </a:lvl4pPr>
            <a:lvl5pPr>
              <a:lnSpc>
                <a:spcPct val="114000"/>
              </a:lnSpc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F4109B49-8E9B-045A-4FF2-6C1EEAF69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4155308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jdelijke aanduiding voor inhoud 15">
            <a:extLst>
              <a:ext uri="{FF2B5EF4-FFF2-40B4-BE49-F238E27FC236}">
                <a16:creationId xmlns:a16="http://schemas.microsoft.com/office/drawing/2014/main" id="{125A134B-4472-3C4F-313C-1F720D46F8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92000" y="1941197"/>
            <a:ext cx="10608000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jdelijke aanduiding voor tekst 2">
            <a:extLst>
              <a:ext uri="{FF2B5EF4-FFF2-40B4-BE49-F238E27FC236}">
                <a16:creationId xmlns:a16="http://schemas.microsoft.com/office/drawing/2014/main" id="{454383B9-6827-26F2-8396-DE6E793DD388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2000" y="1370911"/>
            <a:ext cx="10608000" cy="3617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DD020A-7C2F-CCE6-2C4C-BE0419E0BC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2910A0CA-A2AF-1707-F6C0-C306876B7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172987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2C0AEA8-36A5-0A78-8020-162823F2DF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1941197"/>
            <a:ext cx="5040000" cy="4605686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jdelijke aanduiding voor inhoud 2">
            <a:extLst>
              <a:ext uri="{FF2B5EF4-FFF2-40B4-BE49-F238E27FC236}">
                <a16:creationId xmlns:a16="http://schemas.microsoft.com/office/drawing/2014/main" id="{5E56D917-8B3E-E3F3-59B6-BFAF8729DE68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60002" y="1941197"/>
            <a:ext cx="5040000" cy="4605686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24A31AAF-BF23-0A37-0AC9-1605529D01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1FF692A7-8273-C9DE-2CF6-2DBE10E98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183313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2">
            <a:extLst>
              <a:ext uri="{FF2B5EF4-FFF2-40B4-BE49-F238E27FC236}">
                <a16:creationId xmlns:a16="http://schemas.microsoft.com/office/drawing/2014/main" id="{1E11D0CE-46E7-3F62-6F16-774A16A33DF9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1999" y="1382389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22B77CE3-A4E3-B4AD-046D-A483AA6B73D5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359998" y="1382388"/>
            <a:ext cx="5040001" cy="3225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C635C777-7967-B221-E2C1-A813B0BBF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6F14BDDB-A0FC-AA7C-6931-0D2E4744818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1941197"/>
            <a:ext cx="5040000" cy="4605686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>
                <a:solidFill>
                  <a:schemeClr val="tx1">
                    <a:alpha val="85000"/>
                  </a:schemeClr>
                </a:solidFill>
              </a:defRPr>
            </a:lvl1pPr>
            <a:lvl2pPr>
              <a:buClr>
                <a:srgbClr val="507AC2"/>
              </a:buClr>
              <a:defRPr>
                <a:solidFill>
                  <a:schemeClr val="tx1">
                    <a:alpha val="85000"/>
                  </a:schemeClr>
                </a:solidFill>
              </a:defRPr>
            </a:lvl2pPr>
            <a:lvl3pPr>
              <a:buClr>
                <a:srgbClr val="507AC2"/>
              </a:buClr>
              <a:defRPr>
                <a:solidFill>
                  <a:schemeClr val="tx1">
                    <a:alpha val="85000"/>
                  </a:schemeClr>
                </a:solidFill>
              </a:defRPr>
            </a:lvl3pPr>
            <a:lvl4pPr>
              <a:buClr>
                <a:srgbClr val="507AC2"/>
              </a:buClr>
              <a:defRPr>
                <a:solidFill>
                  <a:schemeClr val="tx1">
                    <a:alpha val="85000"/>
                  </a:schemeClr>
                </a:solidFill>
              </a:defRPr>
            </a:lvl4pPr>
            <a:lvl5pPr>
              <a:buClr>
                <a:srgbClr val="507AC2"/>
              </a:buClr>
              <a:defRPr>
                <a:solidFill>
                  <a:schemeClr val="tx1">
                    <a:alpha val="8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3467D3E9-DCDF-6EC0-994D-A6933FB3202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60002" y="1941197"/>
            <a:ext cx="5040000" cy="4605686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>
                <a:solidFill>
                  <a:schemeClr val="tx1">
                    <a:alpha val="85000"/>
                  </a:schemeClr>
                </a:solidFill>
              </a:defRPr>
            </a:lvl1pPr>
            <a:lvl2pPr>
              <a:buClr>
                <a:srgbClr val="507AC2"/>
              </a:buClr>
              <a:defRPr>
                <a:solidFill>
                  <a:schemeClr val="tx1">
                    <a:alpha val="85000"/>
                  </a:schemeClr>
                </a:solidFill>
              </a:defRPr>
            </a:lvl2pPr>
            <a:lvl3pPr>
              <a:buClr>
                <a:srgbClr val="507AC2"/>
              </a:buClr>
              <a:defRPr>
                <a:solidFill>
                  <a:schemeClr val="tx1">
                    <a:alpha val="85000"/>
                  </a:schemeClr>
                </a:solidFill>
              </a:defRPr>
            </a:lvl3pPr>
            <a:lvl4pPr>
              <a:buClr>
                <a:srgbClr val="507AC2"/>
              </a:buClr>
              <a:defRPr>
                <a:solidFill>
                  <a:schemeClr val="tx1">
                    <a:alpha val="85000"/>
                  </a:schemeClr>
                </a:solidFill>
              </a:defRPr>
            </a:lvl4pPr>
            <a:lvl5pPr>
              <a:buClr>
                <a:srgbClr val="507AC2"/>
              </a:buClr>
              <a:defRPr>
                <a:solidFill>
                  <a:schemeClr val="tx1">
                    <a:alpha val="8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jdelijke aanduiding voor titel 1">
            <a:extLst>
              <a:ext uri="{FF2B5EF4-FFF2-40B4-BE49-F238E27FC236}">
                <a16:creationId xmlns:a16="http://schemas.microsoft.com/office/drawing/2014/main" id="{2C08D2FE-85D7-220D-1997-6D3B19D0C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85205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log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2C0AEA8-36A5-0A78-8020-162823F2DF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1941197"/>
            <a:ext cx="5040000" cy="4619176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6DCB1552-6BA2-5743-9E75-BCEA0A87BB2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59998" y="2032987"/>
            <a:ext cx="720000" cy="720000"/>
          </a:xfrm>
        </p:spPr>
        <p:txBody>
          <a:bodyPr/>
          <a:lstStyle>
            <a:lvl1pPr marL="0" indent="0">
              <a:buFontTx/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</p:txBody>
      </p:sp>
      <p:sp>
        <p:nvSpPr>
          <p:cNvPr id="6" name="Tijdelijke aanduiding voor afbeelding 4">
            <a:extLst>
              <a:ext uri="{FF2B5EF4-FFF2-40B4-BE49-F238E27FC236}">
                <a16:creationId xmlns:a16="http://schemas.microsoft.com/office/drawing/2014/main" id="{CB9A7961-F32D-C953-455F-8511A70229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583999" y="2032987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7" name="Tijdelijke aanduiding voor afbeelding 4">
            <a:extLst>
              <a:ext uri="{FF2B5EF4-FFF2-40B4-BE49-F238E27FC236}">
                <a16:creationId xmlns:a16="http://schemas.microsoft.com/office/drawing/2014/main" id="{49B8A7DA-608F-E1F1-3D28-26CAC74AEE7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15998" y="2032987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9" name="Tijdelijke aanduiding voor afbeelding 4">
            <a:extLst>
              <a:ext uri="{FF2B5EF4-FFF2-40B4-BE49-F238E27FC236}">
                <a16:creationId xmlns:a16="http://schemas.microsoft.com/office/drawing/2014/main" id="{46E0DBD1-6B7F-DFCF-0D6D-21B1F6CB8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71998" y="2032987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10" name="Tijdelijke aanduiding voor afbeelding 4">
            <a:extLst>
              <a:ext uri="{FF2B5EF4-FFF2-40B4-BE49-F238E27FC236}">
                <a16:creationId xmlns:a16="http://schemas.microsoft.com/office/drawing/2014/main" id="{AB81FC5C-706E-D0C1-7398-256EE2A0A64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527998" y="2032987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13" name="Tijdelijke aanduiding voor afbeelding 4">
            <a:extLst>
              <a:ext uri="{FF2B5EF4-FFF2-40B4-BE49-F238E27FC236}">
                <a16:creationId xmlns:a16="http://schemas.microsoft.com/office/drawing/2014/main" id="{B2399D94-41F0-E023-E634-9E7013CADF3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359998" y="4468045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14" name="Tijdelijke aanduiding voor afbeelding 4">
            <a:extLst>
              <a:ext uri="{FF2B5EF4-FFF2-40B4-BE49-F238E27FC236}">
                <a16:creationId xmlns:a16="http://schemas.microsoft.com/office/drawing/2014/main" id="{99FFE453-B38A-C4D5-C090-140F6D7B778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0583999" y="4468045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15" name="Tijdelijke aanduiding voor afbeelding 4">
            <a:extLst>
              <a:ext uri="{FF2B5EF4-FFF2-40B4-BE49-F238E27FC236}">
                <a16:creationId xmlns:a16="http://schemas.microsoft.com/office/drawing/2014/main" id="{0A6ED53A-9F4A-5190-97D9-F6B0819D8BF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415998" y="4468045"/>
            <a:ext cx="720000" cy="720000"/>
          </a:xfrm>
        </p:spPr>
        <p:txBody>
          <a:bodyPr/>
          <a:lstStyle>
            <a:lvl1pPr marL="0" indent="0">
              <a:buFont typeface="+mj-lt"/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</p:txBody>
      </p:sp>
      <p:sp>
        <p:nvSpPr>
          <p:cNvPr id="16" name="Tijdelijke aanduiding voor afbeelding 4">
            <a:extLst>
              <a:ext uri="{FF2B5EF4-FFF2-40B4-BE49-F238E27FC236}">
                <a16:creationId xmlns:a16="http://schemas.microsoft.com/office/drawing/2014/main" id="{5C627550-6F75-0716-F947-784C8BC2D53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476150" y="4468045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17" name="Tijdelijke aanduiding voor afbeelding 4">
            <a:extLst>
              <a:ext uri="{FF2B5EF4-FFF2-40B4-BE49-F238E27FC236}">
                <a16:creationId xmlns:a16="http://schemas.microsoft.com/office/drawing/2014/main" id="{A8318F08-255E-E28E-CA0B-DE12226A779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527998" y="4468045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23" name="Tijdelijke aanduiding voor afbeelding 4">
            <a:extLst>
              <a:ext uri="{FF2B5EF4-FFF2-40B4-BE49-F238E27FC236}">
                <a16:creationId xmlns:a16="http://schemas.microsoft.com/office/drawing/2014/main" id="{7E12676C-3873-A993-4AE5-1FAF61ECE24E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359998" y="3656359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24" name="Tijdelijke aanduiding voor afbeelding 4">
            <a:extLst>
              <a:ext uri="{FF2B5EF4-FFF2-40B4-BE49-F238E27FC236}">
                <a16:creationId xmlns:a16="http://schemas.microsoft.com/office/drawing/2014/main" id="{FD50B4E6-85A9-F1F2-6F39-E6CF32493F2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583999" y="3656359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25" name="Tijdelijke aanduiding voor afbeelding 4">
            <a:extLst>
              <a:ext uri="{FF2B5EF4-FFF2-40B4-BE49-F238E27FC236}">
                <a16:creationId xmlns:a16="http://schemas.microsoft.com/office/drawing/2014/main" id="{F3C196DA-4005-DC96-0D43-0776658575F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415998" y="3656359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26" name="Tijdelijke aanduiding voor afbeelding 4">
            <a:extLst>
              <a:ext uri="{FF2B5EF4-FFF2-40B4-BE49-F238E27FC236}">
                <a16:creationId xmlns:a16="http://schemas.microsoft.com/office/drawing/2014/main" id="{8FDBB679-F75E-40F0-8811-288DB1CB6E1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476150" y="3656359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27" name="Tijdelijke aanduiding voor afbeelding 4">
            <a:extLst>
              <a:ext uri="{FF2B5EF4-FFF2-40B4-BE49-F238E27FC236}">
                <a16:creationId xmlns:a16="http://schemas.microsoft.com/office/drawing/2014/main" id="{94490BF4-7C50-E4CD-1745-F545080F5C72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527998" y="3656359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33" name="Tijdelijke aanduiding voor afbeelding 4">
            <a:extLst>
              <a:ext uri="{FF2B5EF4-FFF2-40B4-BE49-F238E27FC236}">
                <a16:creationId xmlns:a16="http://schemas.microsoft.com/office/drawing/2014/main" id="{2EE1009F-5ACA-4126-6A99-FE7F7ABEDDF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359998" y="2844673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34" name="Tijdelijke aanduiding voor afbeelding 4">
            <a:extLst>
              <a:ext uri="{FF2B5EF4-FFF2-40B4-BE49-F238E27FC236}">
                <a16:creationId xmlns:a16="http://schemas.microsoft.com/office/drawing/2014/main" id="{8881785D-E343-C047-C655-39D0DEAE1B8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0583999" y="2844673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35" name="Tijdelijke aanduiding voor afbeelding 4">
            <a:extLst>
              <a:ext uri="{FF2B5EF4-FFF2-40B4-BE49-F238E27FC236}">
                <a16:creationId xmlns:a16="http://schemas.microsoft.com/office/drawing/2014/main" id="{C935BDE4-424E-4501-7F4D-4B3F85DA9D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415998" y="2844673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36" name="Tijdelijke aanduiding voor afbeelding 4">
            <a:extLst>
              <a:ext uri="{FF2B5EF4-FFF2-40B4-BE49-F238E27FC236}">
                <a16:creationId xmlns:a16="http://schemas.microsoft.com/office/drawing/2014/main" id="{08E04B72-2157-6BA7-4523-FC626B2E4D67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8476150" y="2844673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37" name="Tijdelijke aanduiding voor afbeelding 4">
            <a:extLst>
              <a:ext uri="{FF2B5EF4-FFF2-40B4-BE49-F238E27FC236}">
                <a16:creationId xmlns:a16="http://schemas.microsoft.com/office/drawing/2014/main" id="{C8B873D7-32CD-A7F7-90FF-7312B8507F40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9527998" y="2844673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19" name="Tijdelijke aanduiding voor afbeelding 4">
            <a:extLst>
              <a:ext uri="{FF2B5EF4-FFF2-40B4-BE49-F238E27FC236}">
                <a16:creationId xmlns:a16="http://schemas.microsoft.com/office/drawing/2014/main" id="{04117451-BB96-E9B6-97E9-6A97A0002444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359998" y="5279731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20" name="Tijdelijke aanduiding voor afbeelding 4">
            <a:extLst>
              <a:ext uri="{FF2B5EF4-FFF2-40B4-BE49-F238E27FC236}">
                <a16:creationId xmlns:a16="http://schemas.microsoft.com/office/drawing/2014/main" id="{FE69476D-1624-40C2-DA08-83BEF5716D9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10583999" y="5279731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21" name="Tijdelijke aanduiding voor afbeelding 4">
            <a:extLst>
              <a:ext uri="{FF2B5EF4-FFF2-40B4-BE49-F238E27FC236}">
                <a16:creationId xmlns:a16="http://schemas.microsoft.com/office/drawing/2014/main" id="{81E8399D-88CC-75B0-9B5B-3ECDD1C665E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415998" y="5279731"/>
            <a:ext cx="720000" cy="720000"/>
          </a:xfrm>
        </p:spPr>
        <p:txBody>
          <a:bodyPr/>
          <a:lstStyle>
            <a:lvl1pPr marL="0" indent="0">
              <a:buFont typeface="+mj-lt"/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</p:txBody>
      </p:sp>
      <p:sp>
        <p:nvSpPr>
          <p:cNvPr id="22" name="Tijdelijke aanduiding voor afbeelding 4">
            <a:extLst>
              <a:ext uri="{FF2B5EF4-FFF2-40B4-BE49-F238E27FC236}">
                <a16:creationId xmlns:a16="http://schemas.microsoft.com/office/drawing/2014/main" id="{5A86DE8D-2B18-EC6A-2F90-19613D09B58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8476150" y="5279731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28" name="Tijdelijke aanduiding voor afbeelding 4">
            <a:extLst>
              <a:ext uri="{FF2B5EF4-FFF2-40B4-BE49-F238E27FC236}">
                <a16:creationId xmlns:a16="http://schemas.microsoft.com/office/drawing/2014/main" id="{EB8F21E5-E7D0-1935-C2F3-6FC792A34973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527998" y="5279731"/>
            <a:ext cx="720000" cy="720000"/>
          </a:xfrm>
        </p:spPr>
        <p:txBody>
          <a:bodyPr/>
          <a:lstStyle>
            <a:lvl1pPr marL="0" indent="0">
              <a:buFont typeface="+mj-lt"/>
              <a:buAutoNum type="arabicPeriod"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logo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B199AC4C-2A8C-563B-9DAB-3E70D8EB22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30" name="Tijdelijke aanduiding voor tekst 2">
            <a:extLst>
              <a:ext uri="{FF2B5EF4-FFF2-40B4-BE49-F238E27FC236}">
                <a16:creationId xmlns:a16="http://schemas.microsoft.com/office/drawing/2014/main" id="{2FF0FF55-E995-19A7-A927-646856DBAE74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1999" y="1382389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31" name="Tijdelijke aanduiding voor tekst 2">
            <a:extLst>
              <a:ext uri="{FF2B5EF4-FFF2-40B4-BE49-F238E27FC236}">
                <a16:creationId xmlns:a16="http://schemas.microsoft.com/office/drawing/2014/main" id="{385B5F98-A464-A53B-AB10-04C602A94E6A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359998" y="1382388"/>
            <a:ext cx="5040001" cy="3225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38" name="Tijdelijke aanduiding voor titel 1">
            <a:extLst>
              <a:ext uri="{FF2B5EF4-FFF2-40B4-BE49-F238E27FC236}">
                <a16:creationId xmlns:a16="http://schemas.microsoft.com/office/drawing/2014/main" id="{DB68BBDB-800C-B4DA-26A4-780E8BD98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715754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 and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2C0AEA8-36A5-0A78-8020-162823F2DF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721714"/>
            <a:ext cx="5040000" cy="3878814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jdelijke aanduiding voor afbeelding 11">
            <a:extLst>
              <a:ext uri="{FF2B5EF4-FFF2-40B4-BE49-F238E27FC236}">
                <a16:creationId xmlns:a16="http://schemas.microsoft.com/office/drawing/2014/main" id="{00ED5CDE-7DD7-6C29-351F-D60C9DAA6FCE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792000" y="1353676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6" name="Tijdelijke aanduiding voor afbeelding 11">
            <a:extLst>
              <a:ext uri="{FF2B5EF4-FFF2-40B4-BE49-F238E27FC236}">
                <a16:creationId xmlns:a16="http://schemas.microsoft.com/office/drawing/2014/main" id="{FF99C2C0-57DE-865F-6FCB-599C11DF621E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6355295" y="1353676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98FA3BDE-BCF0-9867-FFD9-16E5FE7A6B11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2000" y="2129961"/>
            <a:ext cx="5040000" cy="3225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FC2FF63A-F718-2692-DDB5-CAE2E3D83CB8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6360000" y="2721714"/>
            <a:ext cx="5040000" cy="3878814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jdelijke aanduiding voor tekst 2">
            <a:extLst>
              <a:ext uri="{FF2B5EF4-FFF2-40B4-BE49-F238E27FC236}">
                <a16:creationId xmlns:a16="http://schemas.microsoft.com/office/drawing/2014/main" id="{23D6B2A6-8B82-552B-5C44-65797C081640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55295" y="2129960"/>
            <a:ext cx="5040000" cy="32258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B6978B2D-7A09-2916-21D0-72FD22A13A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6" name="Tijdelijke aanduiding voor titel 1">
            <a:extLst>
              <a:ext uri="{FF2B5EF4-FFF2-40B4-BE49-F238E27FC236}">
                <a16:creationId xmlns:a16="http://schemas.microsoft.com/office/drawing/2014/main" id="{DBBD21DB-3DD5-CE29-7471-76FED3ABD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837939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86">
          <p15:clr>
            <a:srgbClr val="FBAE40"/>
          </p15:clr>
        </p15:guide>
        <p15:guide id="2" pos="483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hapes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36B21C0E-85D6-BE90-0206-45AD0D4362F2}"/>
              </a:ext>
            </a:extLst>
          </p:cNvPr>
          <p:cNvSpPr/>
          <p:nvPr/>
        </p:nvSpPr>
        <p:spPr>
          <a:xfrm rot="13500000">
            <a:off x="6729047" y="3798050"/>
            <a:ext cx="1781899" cy="1781899"/>
          </a:xfrm>
          <a:custGeom>
            <a:avLst/>
            <a:gdLst>
              <a:gd name="connsiteX0" fmla="*/ 0 w 1616455"/>
              <a:gd name="connsiteY0" fmla="*/ 0 h 1616455"/>
              <a:gd name="connsiteX1" fmla="*/ 1616455 w 1616455"/>
              <a:gd name="connsiteY1" fmla="*/ 0 h 1616455"/>
              <a:gd name="connsiteX2" fmla="*/ 1616455 w 1616455"/>
              <a:gd name="connsiteY2" fmla="*/ 1616455 h 1616455"/>
              <a:gd name="connsiteX3" fmla="*/ 0 w 1616455"/>
              <a:gd name="connsiteY3" fmla="*/ 1616455 h 1616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6455" h="1616455">
                <a:moveTo>
                  <a:pt x="0" y="0"/>
                </a:moveTo>
                <a:lnTo>
                  <a:pt x="1616455" y="0"/>
                </a:lnTo>
                <a:lnTo>
                  <a:pt x="1616455" y="1616455"/>
                </a:lnTo>
                <a:lnTo>
                  <a:pt x="0" y="1616455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AEC5FFC3-5F75-5246-054B-E4F0D5B92918}"/>
              </a:ext>
            </a:extLst>
          </p:cNvPr>
          <p:cNvSpPr/>
          <p:nvPr/>
        </p:nvSpPr>
        <p:spPr>
          <a:xfrm>
            <a:off x="8880001" y="909007"/>
            <a:ext cx="2519999" cy="2519999"/>
          </a:xfrm>
          <a:custGeom>
            <a:avLst/>
            <a:gdLst>
              <a:gd name="connsiteX0" fmla="*/ 0 w 2286025"/>
              <a:gd name="connsiteY0" fmla="*/ 0 h 2286025"/>
              <a:gd name="connsiteX1" fmla="*/ 2286026 w 2286025"/>
              <a:gd name="connsiteY1" fmla="*/ 0 h 2286025"/>
              <a:gd name="connsiteX2" fmla="*/ 2286026 w 2286025"/>
              <a:gd name="connsiteY2" fmla="*/ 2286026 h 2286025"/>
              <a:gd name="connsiteX3" fmla="*/ 0 w 2286025"/>
              <a:gd name="connsiteY3" fmla="*/ 2286026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2286025">
                <a:moveTo>
                  <a:pt x="0" y="0"/>
                </a:moveTo>
                <a:lnTo>
                  <a:pt x="2286026" y="0"/>
                </a:lnTo>
                <a:lnTo>
                  <a:pt x="2286026" y="2286026"/>
                </a:lnTo>
                <a:lnTo>
                  <a:pt x="0" y="228602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CCB94422-7EEB-D43D-A4B0-B4249C8AF168}"/>
              </a:ext>
            </a:extLst>
          </p:cNvPr>
          <p:cNvSpPr/>
          <p:nvPr/>
        </p:nvSpPr>
        <p:spPr>
          <a:xfrm>
            <a:off x="6360003" y="909007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CACCFB09-D7D1-5807-1E3D-CCB5DD0A9BD7}"/>
              </a:ext>
            </a:extLst>
          </p:cNvPr>
          <p:cNvSpPr/>
          <p:nvPr/>
        </p:nvSpPr>
        <p:spPr>
          <a:xfrm>
            <a:off x="8880000" y="3428994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6F98C765-EEF2-063A-BFDC-407F7481B0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8" name="Tijdelijke aanduiding voor inhoud 2">
            <a:extLst>
              <a:ext uri="{FF2B5EF4-FFF2-40B4-BE49-F238E27FC236}">
                <a16:creationId xmlns:a16="http://schemas.microsoft.com/office/drawing/2014/main" id="{1324B594-AC8D-D219-CB08-42B70704266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jdelijke aanduiding voor titel 1">
            <a:extLst>
              <a:ext uri="{FF2B5EF4-FFF2-40B4-BE49-F238E27FC236}">
                <a16:creationId xmlns:a16="http://schemas.microsoft.com/office/drawing/2014/main" id="{40D11602-1C70-1337-997C-83754B3B7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20" name="Tijdelijke aanduiding voor tekst 2">
            <a:extLst>
              <a:ext uri="{FF2B5EF4-FFF2-40B4-BE49-F238E27FC236}">
                <a16:creationId xmlns:a16="http://schemas.microsoft.com/office/drawing/2014/main" id="{3A802CEA-9D0F-2EEA-58FE-0BF167ECDCF6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63706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13854-AE1E-7F65-C0CF-36870499A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3EAB4-C933-C5C2-3CED-F9AC0D738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CC4A1-1B9C-CDB2-B145-E6847A8BB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34827-6B35-4259-AFB0-D878B5C8E1CF}" type="datetime1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0986-7A08-C542-A8EC-82D513E4F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1CE00-FC50-4C97-1E83-CC20BD450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157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multiple images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>
            <a:extLst>
              <a:ext uri="{FF2B5EF4-FFF2-40B4-BE49-F238E27FC236}">
                <a16:creationId xmlns:a16="http://schemas.microsoft.com/office/drawing/2014/main" id="{3B768417-84B8-4DE2-B012-8B10435FA345}"/>
              </a:ext>
            </a:extLst>
          </p:cNvPr>
          <p:cNvSpPr/>
          <p:nvPr/>
        </p:nvSpPr>
        <p:spPr>
          <a:xfrm rot="13500000">
            <a:off x="6729047" y="3798050"/>
            <a:ext cx="1781899" cy="1781899"/>
          </a:xfrm>
          <a:custGeom>
            <a:avLst/>
            <a:gdLst>
              <a:gd name="connsiteX0" fmla="*/ 0 w 1616455"/>
              <a:gd name="connsiteY0" fmla="*/ 0 h 1616455"/>
              <a:gd name="connsiteX1" fmla="*/ 1616455 w 1616455"/>
              <a:gd name="connsiteY1" fmla="*/ 0 h 1616455"/>
              <a:gd name="connsiteX2" fmla="*/ 1616455 w 1616455"/>
              <a:gd name="connsiteY2" fmla="*/ 1616455 h 1616455"/>
              <a:gd name="connsiteX3" fmla="*/ 0 w 1616455"/>
              <a:gd name="connsiteY3" fmla="*/ 1616455 h 1616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6455" h="1616455">
                <a:moveTo>
                  <a:pt x="0" y="0"/>
                </a:moveTo>
                <a:lnTo>
                  <a:pt x="1616455" y="0"/>
                </a:lnTo>
                <a:lnTo>
                  <a:pt x="1616455" y="1616455"/>
                </a:lnTo>
                <a:lnTo>
                  <a:pt x="0" y="1616455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7" name="Vrije vorm: vorm 26">
            <a:extLst>
              <a:ext uri="{FF2B5EF4-FFF2-40B4-BE49-F238E27FC236}">
                <a16:creationId xmlns:a16="http://schemas.microsoft.com/office/drawing/2014/main" id="{C5C134B3-0C65-09AB-E1C8-00A828796E03}"/>
              </a:ext>
            </a:extLst>
          </p:cNvPr>
          <p:cNvSpPr/>
          <p:nvPr/>
        </p:nvSpPr>
        <p:spPr>
          <a:xfrm>
            <a:off x="8880001" y="909007"/>
            <a:ext cx="2519999" cy="2519999"/>
          </a:xfrm>
          <a:custGeom>
            <a:avLst/>
            <a:gdLst>
              <a:gd name="connsiteX0" fmla="*/ 0 w 2286025"/>
              <a:gd name="connsiteY0" fmla="*/ 0 h 2286025"/>
              <a:gd name="connsiteX1" fmla="*/ 2286026 w 2286025"/>
              <a:gd name="connsiteY1" fmla="*/ 0 h 2286025"/>
              <a:gd name="connsiteX2" fmla="*/ 2286026 w 2286025"/>
              <a:gd name="connsiteY2" fmla="*/ 2286026 h 2286025"/>
              <a:gd name="connsiteX3" fmla="*/ 0 w 2286025"/>
              <a:gd name="connsiteY3" fmla="*/ 2286026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2286025">
                <a:moveTo>
                  <a:pt x="0" y="0"/>
                </a:moveTo>
                <a:lnTo>
                  <a:pt x="2286026" y="0"/>
                </a:lnTo>
                <a:lnTo>
                  <a:pt x="2286026" y="2286026"/>
                </a:lnTo>
                <a:lnTo>
                  <a:pt x="0" y="228602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8" name="Vrije vorm: vorm 27">
            <a:extLst>
              <a:ext uri="{FF2B5EF4-FFF2-40B4-BE49-F238E27FC236}">
                <a16:creationId xmlns:a16="http://schemas.microsoft.com/office/drawing/2014/main" id="{9960CBC0-B3E6-7815-A46E-4557FB4748A9}"/>
              </a:ext>
            </a:extLst>
          </p:cNvPr>
          <p:cNvSpPr/>
          <p:nvPr/>
        </p:nvSpPr>
        <p:spPr>
          <a:xfrm>
            <a:off x="6360003" y="909007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9" name="Vrije vorm: vorm 28">
            <a:extLst>
              <a:ext uri="{FF2B5EF4-FFF2-40B4-BE49-F238E27FC236}">
                <a16:creationId xmlns:a16="http://schemas.microsoft.com/office/drawing/2014/main" id="{E370AB24-64BC-5CD5-795A-AFF00B6F927B}"/>
              </a:ext>
            </a:extLst>
          </p:cNvPr>
          <p:cNvSpPr/>
          <p:nvPr/>
        </p:nvSpPr>
        <p:spPr>
          <a:xfrm>
            <a:off x="8880000" y="3428994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5" name="Tijdelijke aanduiding voor afbeelding 24">
            <a:extLst>
              <a:ext uri="{FF2B5EF4-FFF2-40B4-BE49-F238E27FC236}">
                <a16:creationId xmlns:a16="http://schemas.microsoft.com/office/drawing/2014/main" id="{6886C291-C616-C8D3-E7D4-970392A52E6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360002" y="3429010"/>
            <a:ext cx="2519985" cy="2519986"/>
          </a:xfrm>
          <a:custGeom>
            <a:avLst/>
            <a:gdLst>
              <a:gd name="connsiteX0" fmla="*/ 1259993 w 2519985"/>
              <a:gd name="connsiteY0" fmla="*/ 0 h 2519986"/>
              <a:gd name="connsiteX1" fmla="*/ 2519985 w 2519985"/>
              <a:gd name="connsiteY1" fmla="*/ 1259993 h 2519986"/>
              <a:gd name="connsiteX2" fmla="*/ 1259993 w 2519985"/>
              <a:gd name="connsiteY2" fmla="*/ 2519986 h 2519986"/>
              <a:gd name="connsiteX3" fmla="*/ 0 w 2519985"/>
              <a:gd name="connsiteY3" fmla="*/ 1259993 h 2519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9985" h="2519986">
                <a:moveTo>
                  <a:pt x="1259993" y="0"/>
                </a:moveTo>
                <a:lnTo>
                  <a:pt x="2519985" y="1259993"/>
                </a:lnTo>
                <a:lnTo>
                  <a:pt x="1259993" y="2519986"/>
                </a:lnTo>
                <a:lnTo>
                  <a:pt x="0" y="125999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6B034BEE-BCA7-F72A-2C28-2D21AB93B96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79998" y="3428996"/>
            <a:ext cx="2520001" cy="2520000"/>
          </a:xfrm>
          <a:custGeom>
            <a:avLst/>
            <a:gdLst>
              <a:gd name="connsiteX0" fmla="*/ 1260000 w 2520001"/>
              <a:gd name="connsiteY0" fmla="*/ 0 h 2520000"/>
              <a:gd name="connsiteX1" fmla="*/ 2520001 w 2520001"/>
              <a:gd name="connsiteY1" fmla="*/ 1260000 h 2520000"/>
              <a:gd name="connsiteX2" fmla="*/ 1260000 w 2520001"/>
              <a:gd name="connsiteY2" fmla="*/ 2520000 h 2520000"/>
              <a:gd name="connsiteX3" fmla="*/ 0 w 2520001"/>
              <a:gd name="connsiteY3" fmla="*/ 1260000 h 2520000"/>
              <a:gd name="connsiteX4" fmla="*/ 1260000 w 2520001"/>
              <a:gd name="connsiteY4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20001" h="2520000">
                <a:moveTo>
                  <a:pt x="1260000" y="0"/>
                </a:moveTo>
                <a:cubicBezTo>
                  <a:pt x="1955879" y="0"/>
                  <a:pt x="2520001" y="564121"/>
                  <a:pt x="2520001" y="1260000"/>
                </a:cubicBezTo>
                <a:cubicBezTo>
                  <a:pt x="2520001" y="1955879"/>
                  <a:pt x="1955880" y="2520000"/>
                  <a:pt x="1260000" y="2520000"/>
                </a:cubicBezTo>
                <a:cubicBezTo>
                  <a:pt x="564122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16" name="Tijdelijke aanduiding voor afbeelding 15">
            <a:extLst>
              <a:ext uri="{FF2B5EF4-FFF2-40B4-BE49-F238E27FC236}">
                <a16:creationId xmlns:a16="http://schemas.microsoft.com/office/drawing/2014/main" id="{01794381-8EDE-2E41-B9B3-79B9AE44AC5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59999" y="909007"/>
            <a:ext cx="2520000" cy="2520000"/>
          </a:xfrm>
          <a:custGeom>
            <a:avLst/>
            <a:gdLst>
              <a:gd name="connsiteX0" fmla="*/ 1259999 w 2520000"/>
              <a:gd name="connsiteY0" fmla="*/ 0 h 2520000"/>
              <a:gd name="connsiteX1" fmla="*/ 2520000 w 2520000"/>
              <a:gd name="connsiteY1" fmla="*/ 1260000 h 2520000"/>
              <a:gd name="connsiteX2" fmla="*/ 1259999 w 2520000"/>
              <a:gd name="connsiteY2" fmla="*/ 2520000 h 2520000"/>
              <a:gd name="connsiteX3" fmla="*/ 6504 w 2520000"/>
              <a:gd name="connsiteY3" fmla="*/ 1388828 h 2520000"/>
              <a:gd name="connsiteX4" fmla="*/ 0 w 2520000"/>
              <a:gd name="connsiteY4" fmla="*/ 1260020 h 2520000"/>
              <a:gd name="connsiteX5" fmla="*/ 0 w 2520000"/>
              <a:gd name="connsiteY5" fmla="*/ 1259980 h 2520000"/>
              <a:gd name="connsiteX6" fmla="*/ 6504 w 2520000"/>
              <a:gd name="connsiteY6" fmla="*/ 1131172 h 2520000"/>
              <a:gd name="connsiteX7" fmla="*/ 1259999 w 2520000"/>
              <a:gd name="connsiteY7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1259999" y="0"/>
                </a:moveTo>
                <a:cubicBezTo>
                  <a:pt x="1955878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59999" y="2520000"/>
                </a:cubicBezTo>
                <a:cubicBezTo>
                  <a:pt x="607614" y="2520000"/>
                  <a:pt x="71029" y="2024191"/>
                  <a:pt x="6504" y="1388828"/>
                </a:cubicBezTo>
                <a:lnTo>
                  <a:pt x="0" y="1260020"/>
                </a:lnTo>
                <a:lnTo>
                  <a:pt x="0" y="1259980"/>
                </a:lnTo>
                <a:lnTo>
                  <a:pt x="6504" y="1131172"/>
                </a:lnTo>
                <a:cubicBezTo>
                  <a:pt x="71029" y="495810"/>
                  <a:pt x="607613" y="0"/>
                  <a:pt x="12599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image</a:t>
            </a:r>
          </a:p>
        </p:txBody>
      </p:sp>
      <p:sp>
        <p:nvSpPr>
          <p:cNvPr id="19" name="Tijdelijke aanduiding voor afbeelding 18">
            <a:extLst>
              <a:ext uri="{FF2B5EF4-FFF2-40B4-BE49-F238E27FC236}">
                <a16:creationId xmlns:a16="http://schemas.microsoft.com/office/drawing/2014/main" id="{6A98DD9D-D701-5D38-C060-9C5A926C2C9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79999" y="909009"/>
            <a:ext cx="2520000" cy="2520000"/>
          </a:xfrm>
          <a:custGeom>
            <a:avLst/>
            <a:gdLst>
              <a:gd name="connsiteX0" fmla="*/ 0 w 2520000"/>
              <a:gd name="connsiteY0" fmla="*/ 0 h 2520000"/>
              <a:gd name="connsiteX1" fmla="*/ 2520000 w 2520000"/>
              <a:gd name="connsiteY1" fmla="*/ 0 h 2520000"/>
              <a:gd name="connsiteX2" fmla="*/ 2520000 w 2520000"/>
              <a:gd name="connsiteY2" fmla="*/ 2520000 h 2520000"/>
              <a:gd name="connsiteX3" fmla="*/ 0 w 2520000"/>
              <a:gd name="connsiteY3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000" h="2520000"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FAFD1609-2092-C496-7D85-0466033B25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D5F1B7D4-31AF-A12E-9AD5-F1928B24BC4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jdelijke aanduiding voor titel 1">
            <a:extLst>
              <a:ext uri="{FF2B5EF4-FFF2-40B4-BE49-F238E27FC236}">
                <a16:creationId xmlns:a16="http://schemas.microsoft.com/office/drawing/2014/main" id="{D268542A-8D8A-A5EA-4977-736292712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A9269AA4-F365-CB63-BF8A-B87006DB48F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20417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ne imag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afbeelding 18">
            <a:extLst>
              <a:ext uri="{FF2B5EF4-FFF2-40B4-BE49-F238E27FC236}">
                <a16:creationId xmlns:a16="http://schemas.microsoft.com/office/drawing/2014/main" id="{9FD9FC05-1E9C-E4F0-2FDB-F453836D410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8909" y="895491"/>
            <a:ext cx="5069196" cy="5069184"/>
          </a:xfrm>
          <a:custGeom>
            <a:avLst/>
            <a:gdLst>
              <a:gd name="connsiteX0" fmla="*/ 2531702 w 5069196"/>
              <a:gd name="connsiteY0" fmla="*/ 1383467 h 5069184"/>
              <a:gd name="connsiteX1" fmla="*/ 2530945 w 5069196"/>
              <a:gd name="connsiteY1" fmla="*/ 1398469 h 5069184"/>
              <a:gd name="connsiteX2" fmla="*/ 1398469 w 5069196"/>
              <a:gd name="connsiteY2" fmla="*/ 2530943 h 5069184"/>
              <a:gd name="connsiteX3" fmla="*/ 1274255 w 5069196"/>
              <a:gd name="connsiteY3" fmla="*/ 2537216 h 5069184"/>
              <a:gd name="connsiteX4" fmla="*/ 2532229 w 5069196"/>
              <a:gd name="connsiteY4" fmla="*/ 3795191 h 5069184"/>
              <a:gd name="connsiteX5" fmla="*/ 2557477 w 5069196"/>
              <a:gd name="connsiteY5" fmla="*/ 3544740 h 5069184"/>
              <a:gd name="connsiteX6" fmla="*/ 3575858 w 5069196"/>
              <a:gd name="connsiteY6" fmla="*/ 2551506 h 5069184"/>
              <a:gd name="connsiteX7" fmla="*/ 3680911 w 5069196"/>
              <a:gd name="connsiteY7" fmla="*/ 2537494 h 5069184"/>
              <a:gd name="connsiteX8" fmla="*/ 2531702 w 5069196"/>
              <a:gd name="connsiteY8" fmla="*/ 2537494 h 5069184"/>
              <a:gd name="connsiteX9" fmla="*/ 1268747 w 5069196"/>
              <a:gd name="connsiteY9" fmla="*/ 0 h 5069184"/>
              <a:gd name="connsiteX10" fmla="*/ 2530945 w 5069196"/>
              <a:gd name="connsiteY10" fmla="*/ 1139025 h 5069184"/>
              <a:gd name="connsiteX11" fmla="*/ 2531703 w 5069196"/>
              <a:gd name="connsiteY11" fmla="*/ 1154027 h 5069184"/>
              <a:gd name="connsiteX12" fmla="*/ 2531702 w 5069196"/>
              <a:gd name="connsiteY12" fmla="*/ 0 h 5069184"/>
              <a:gd name="connsiteX13" fmla="*/ 5069196 w 5069196"/>
              <a:gd name="connsiteY13" fmla="*/ 0 h 5069184"/>
              <a:gd name="connsiteX14" fmla="*/ 5069196 w 5069196"/>
              <a:gd name="connsiteY14" fmla="*/ 2537494 h 5069184"/>
              <a:gd name="connsiteX15" fmla="*/ 3915387 w 5069196"/>
              <a:gd name="connsiteY15" fmla="*/ 2537494 h 5069184"/>
              <a:gd name="connsiteX16" fmla="*/ 3930169 w 5069196"/>
              <a:gd name="connsiteY16" fmla="*/ 2538240 h 5069184"/>
              <a:gd name="connsiteX17" fmla="*/ 5069195 w 5069196"/>
              <a:gd name="connsiteY17" fmla="*/ 3800437 h 5069184"/>
              <a:gd name="connsiteX18" fmla="*/ 3800447 w 5069196"/>
              <a:gd name="connsiteY18" fmla="*/ 5069184 h 5069184"/>
              <a:gd name="connsiteX19" fmla="*/ 2557477 w 5069196"/>
              <a:gd name="connsiteY19" fmla="*/ 4056134 h 5069184"/>
              <a:gd name="connsiteX20" fmla="*/ 2532229 w 5069196"/>
              <a:gd name="connsiteY20" fmla="*/ 3805693 h 5069184"/>
              <a:gd name="connsiteX21" fmla="*/ 1268742 w 5069196"/>
              <a:gd name="connsiteY21" fmla="*/ 5069182 h 5069184"/>
              <a:gd name="connsiteX22" fmla="*/ 2 w 5069196"/>
              <a:gd name="connsiteY22" fmla="*/ 3800443 h 5069184"/>
              <a:gd name="connsiteX23" fmla="*/ 1263229 w 5069196"/>
              <a:gd name="connsiteY23" fmla="*/ 2537215 h 5069184"/>
              <a:gd name="connsiteX24" fmla="*/ 1139025 w 5069196"/>
              <a:gd name="connsiteY24" fmla="*/ 2530944 h 5069184"/>
              <a:gd name="connsiteX25" fmla="*/ 0 w 5069196"/>
              <a:gd name="connsiteY25" fmla="*/ 1268747 h 5069184"/>
              <a:gd name="connsiteX26" fmla="*/ 1268747 w 5069196"/>
              <a:gd name="connsiteY26" fmla="*/ 0 h 5069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069196" h="5069184">
                <a:moveTo>
                  <a:pt x="2531702" y="1383467"/>
                </a:moveTo>
                <a:lnTo>
                  <a:pt x="2530945" y="1398469"/>
                </a:lnTo>
                <a:cubicBezTo>
                  <a:pt x="2470304" y="1995591"/>
                  <a:pt x="1995592" y="2470302"/>
                  <a:pt x="1398469" y="2530943"/>
                </a:cubicBezTo>
                <a:lnTo>
                  <a:pt x="1274255" y="2537216"/>
                </a:lnTo>
                <a:lnTo>
                  <a:pt x="2532229" y="3795191"/>
                </a:lnTo>
                <a:lnTo>
                  <a:pt x="2557477" y="3544740"/>
                </a:lnTo>
                <a:cubicBezTo>
                  <a:pt x="2660995" y="3038862"/>
                  <a:pt x="3065585" y="2642654"/>
                  <a:pt x="3575858" y="2551506"/>
                </a:cubicBezTo>
                <a:lnTo>
                  <a:pt x="3680911" y="2537494"/>
                </a:lnTo>
                <a:lnTo>
                  <a:pt x="2531702" y="2537494"/>
                </a:lnTo>
                <a:close/>
                <a:moveTo>
                  <a:pt x="1268747" y="0"/>
                </a:moveTo>
                <a:cubicBezTo>
                  <a:pt x="1925663" y="0"/>
                  <a:pt x="2465971" y="499251"/>
                  <a:pt x="2530945" y="1139025"/>
                </a:cubicBezTo>
                <a:lnTo>
                  <a:pt x="2531703" y="1154027"/>
                </a:lnTo>
                <a:lnTo>
                  <a:pt x="2531702" y="0"/>
                </a:lnTo>
                <a:lnTo>
                  <a:pt x="5069196" y="0"/>
                </a:lnTo>
                <a:lnTo>
                  <a:pt x="5069196" y="2537494"/>
                </a:lnTo>
                <a:lnTo>
                  <a:pt x="3915387" y="2537494"/>
                </a:lnTo>
                <a:lnTo>
                  <a:pt x="3930169" y="2538240"/>
                </a:lnTo>
                <a:cubicBezTo>
                  <a:pt x="4569943" y="2603213"/>
                  <a:pt x="5069195" y="3143521"/>
                  <a:pt x="5069195" y="3800437"/>
                </a:cubicBezTo>
                <a:cubicBezTo>
                  <a:pt x="5069195" y="4501147"/>
                  <a:pt x="4501158" y="5069184"/>
                  <a:pt x="3800447" y="5069184"/>
                </a:cubicBezTo>
                <a:cubicBezTo>
                  <a:pt x="3187327" y="5069184"/>
                  <a:pt x="2675783" y="4634281"/>
                  <a:pt x="2557477" y="4056134"/>
                </a:cubicBezTo>
                <a:lnTo>
                  <a:pt x="2532229" y="3805693"/>
                </a:lnTo>
                <a:lnTo>
                  <a:pt x="1268742" y="5069182"/>
                </a:lnTo>
                <a:lnTo>
                  <a:pt x="2" y="3800443"/>
                </a:lnTo>
                <a:lnTo>
                  <a:pt x="1263229" y="2537215"/>
                </a:lnTo>
                <a:lnTo>
                  <a:pt x="1139025" y="2530944"/>
                </a:lnTo>
                <a:cubicBezTo>
                  <a:pt x="499253" y="2465971"/>
                  <a:pt x="1" y="1925663"/>
                  <a:pt x="0" y="1268747"/>
                </a:cubicBezTo>
                <a:cubicBezTo>
                  <a:pt x="0" y="568037"/>
                  <a:pt x="568037" y="0"/>
                  <a:pt x="12687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A26A45BE-4463-DE4E-0DC7-A786AB2807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A7755E25-7DA8-EBE4-168A-C85FE626B65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jdelijke aanduiding voor titel 1">
            <a:extLst>
              <a:ext uri="{FF2B5EF4-FFF2-40B4-BE49-F238E27FC236}">
                <a16:creationId xmlns:a16="http://schemas.microsoft.com/office/drawing/2014/main" id="{7E4D7A82-28F1-196B-4C97-DAB9467D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551CC8C5-C7A1-C525-2823-33DAB4F01F0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066165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hapes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Vrije vorm: vorm 10">
            <a:extLst>
              <a:ext uri="{FF2B5EF4-FFF2-40B4-BE49-F238E27FC236}">
                <a16:creationId xmlns:a16="http://schemas.microsoft.com/office/drawing/2014/main" id="{42CFF806-F8B3-D15B-28AA-4E802B03AA4A}"/>
              </a:ext>
            </a:extLst>
          </p:cNvPr>
          <p:cNvSpPr>
            <a:spLocks noChangeAspect="1"/>
          </p:cNvSpPr>
          <p:nvPr/>
        </p:nvSpPr>
        <p:spPr>
          <a:xfrm rot="10800000">
            <a:off x="6360002" y="3428989"/>
            <a:ext cx="2519999" cy="2520000"/>
          </a:xfrm>
          <a:custGeom>
            <a:avLst/>
            <a:gdLst>
              <a:gd name="connsiteX0" fmla="*/ 2286035 w 2286035"/>
              <a:gd name="connsiteY0" fmla="*/ 0 h 2286036"/>
              <a:gd name="connsiteX1" fmla="*/ 2286036 w 2286035"/>
              <a:gd name="connsiteY1" fmla="*/ 2286036 h 2286036"/>
              <a:gd name="connsiteX2" fmla="*/ 0 w 2286035"/>
              <a:gd name="connsiteY2" fmla="*/ 2286037 h 2286036"/>
              <a:gd name="connsiteX3" fmla="*/ 2286035 w 2286035"/>
              <a:gd name="connsiteY3" fmla="*/ 0 h 2286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35" h="2286036">
                <a:moveTo>
                  <a:pt x="2286035" y="0"/>
                </a:moveTo>
                <a:lnTo>
                  <a:pt x="2286036" y="2286036"/>
                </a:lnTo>
                <a:lnTo>
                  <a:pt x="0" y="2286037"/>
                </a:lnTo>
                <a:lnTo>
                  <a:pt x="2286035" y="0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2" name="Vrije vorm: vorm 11">
            <a:extLst>
              <a:ext uri="{FF2B5EF4-FFF2-40B4-BE49-F238E27FC236}">
                <a16:creationId xmlns:a16="http://schemas.microsoft.com/office/drawing/2014/main" id="{61F6E6B7-245A-9CA5-4BBE-F4D7E30E1BAA}"/>
              </a:ext>
            </a:extLst>
          </p:cNvPr>
          <p:cNvSpPr/>
          <p:nvPr/>
        </p:nvSpPr>
        <p:spPr>
          <a:xfrm>
            <a:off x="8879989" y="3429000"/>
            <a:ext cx="2519999" cy="2519999"/>
          </a:xfrm>
          <a:custGeom>
            <a:avLst/>
            <a:gdLst>
              <a:gd name="connsiteX0" fmla="*/ 0 w 2286025"/>
              <a:gd name="connsiteY0" fmla="*/ 0 h 2286025"/>
              <a:gd name="connsiteX1" fmla="*/ 2286026 w 2286025"/>
              <a:gd name="connsiteY1" fmla="*/ 0 h 2286025"/>
              <a:gd name="connsiteX2" fmla="*/ 2286026 w 2286025"/>
              <a:gd name="connsiteY2" fmla="*/ 2286026 h 2286025"/>
              <a:gd name="connsiteX3" fmla="*/ 0 w 2286025"/>
              <a:gd name="connsiteY3" fmla="*/ 2286026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2286025">
                <a:moveTo>
                  <a:pt x="0" y="0"/>
                </a:moveTo>
                <a:lnTo>
                  <a:pt x="2286026" y="0"/>
                </a:lnTo>
                <a:lnTo>
                  <a:pt x="2286026" y="2286026"/>
                </a:lnTo>
                <a:lnTo>
                  <a:pt x="0" y="228602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3" name="Vrije vorm: vorm 12">
            <a:extLst>
              <a:ext uri="{FF2B5EF4-FFF2-40B4-BE49-F238E27FC236}">
                <a16:creationId xmlns:a16="http://schemas.microsoft.com/office/drawing/2014/main" id="{F1822B71-9E93-66D0-8971-291CB800F398}"/>
              </a:ext>
            </a:extLst>
          </p:cNvPr>
          <p:cNvSpPr/>
          <p:nvPr/>
        </p:nvSpPr>
        <p:spPr>
          <a:xfrm>
            <a:off x="8879977" y="909004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6304FB0C-1A71-9573-A10B-25CE18784514}"/>
              </a:ext>
            </a:extLst>
          </p:cNvPr>
          <p:cNvSpPr>
            <a:spLocks noChangeAspect="1"/>
          </p:cNvSpPr>
          <p:nvPr/>
        </p:nvSpPr>
        <p:spPr>
          <a:xfrm rot="16200000">
            <a:off x="6989963" y="1538992"/>
            <a:ext cx="2520000" cy="1260001"/>
          </a:xfrm>
          <a:custGeom>
            <a:avLst/>
            <a:gdLst>
              <a:gd name="connsiteX0" fmla="*/ 2286026 w 2286025"/>
              <a:gd name="connsiteY0" fmla="*/ 1143013 h 1143013"/>
              <a:gd name="connsiteX1" fmla="*/ 0 w 2286025"/>
              <a:gd name="connsiteY1" fmla="*/ 1143013 h 1143013"/>
              <a:gd name="connsiteX2" fmla="*/ 1143012 w 2286025"/>
              <a:gd name="connsiteY2" fmla="*/ 0 h 1143013"/>
              <a:gd name="connsiteX3" fmla="*/ 2286026 w 2286025"/>
              <a:gd name="connsiteY3" fmla="*/ 1143013 h 1143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1143013">
                <a:moveTo>
                  <a:pt x="2286026" y="1143013"/>
                </a:moveTo>
                <a:lnTo>
                  <a:pt x="0" y="1143013"/>
                </a:lnTo>
                <a:cubicBezTo>
                  <a:pt x="-1" y="511784"/>
                  <a:pt x="511784" y="0"/>
                  <a:pt x="1143012" y="0"/>
                </a:cubicBezTo>
                <a:cubicBezTo>
                  <a:pt x="1774241" y="0"/>
                  <a:pt x="2286026" y="51178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88C330E6-21C7-BA00-321B-D4E1AADD5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C4196E2B-5CDC-3D30-47CD-D430A40142C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jdelijke aanduiding voor titel 1">
            <a:extLst>
              <a:ext uri="{FF2B5EF4-FFF2-40B4-BE49-F238E27FC236}">
                <a16:creationId xmlns:a16="http://schemas.microsoft.com/office/drawing/2014/main" id="{F29797D4-C6CC-30E9-81E9-573FC30AE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5" name="Tijdelijke aanduiding voor tekst 2">
            <a:extLst>
              <a:ext uri="{FF2B5EF4-FFF2-40B4-BE49-F238E27FC236}">
                <a16:creationId xmlns:a16="http://schemas.microsoft.com/office/drawing/2014/main" id="{04B2CB0E-BD8C-F2B3-BA9C-DD21C2BF85EA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4198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multiple images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FDABA6E2-685F-E6F3-F709-98EA777E5AD2}"/>
              </a:ext>
            </a:extLst>
          </p:cNvPr>
          <p:cNvSpPr>
            <a:spLocks noChangeAspect="1"/>
          </p:cNvSpPr>
          <p:nvPr/>
        </p:nvSpPr>
        <p:spPr>
          <a:xfrm rot="10800000">
            <a:off x="6360002" y="3428989"/>
            <a:ext cx="2519999" cy="2520000"/>
          </a:xfrm>
          <a:custGeom>
            <a:avLst/>
            <a:gdLst>
              <a:gd name="connsiteX0" fmla="*/ 2286035 w 2286035"/>
              <a:gd name="connsiteY0" fmla="*/ 0 h 2286036"/>
              <a:gd name="connsiteX1" fmla="*/ 2286036 w 2286035"/>
              <a:gd name="connsiteY1" fmla="*/ 2286036 h 2286036"/>
              <a:gd name="connsiteX2" fmla="*/ 0 w 2286035"/>
              <a:gd name="connsiteY2" fmla="*/ 2286037 h 2286036"/>
              <a:gd name="connsiteX3" fmla="*/ 2286035 w 2286035"/>
              <a:gd name="connsiteY3" fmla="*/ 0 h 2286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35" h="2286036">
                <a:moveTo>
                  <a:pt x="2286035" y="0"/>
                </a:moveTo>
                <a:lnTo>
                  <a:pt x="2286036" y="2286036"/>
                </a:lnTo>
                <a:lnTo>
                  <a:pt x="0" y="2286037"/>
                </a:lnTo>
                <a:lnTo>
                  <a:pt x="2286035" y="0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B4E0EE34-F0EB-A78A-7732-A6498A98A521}"/>
              </a:ext>
            </a:extLst>
          </p:cNvPr>
          <p:cNvSpPr/>
          <p:nvPr/>
        </p:nvSpPr>
        <p:spPr>
          <a:xfrm>
            <a:off x="8879989" y="3429000"/>
            <a:ext cx="2519999" cy="2519999"/>
          </a:xfrm>
          <a:custGeom>
            <a:avLst/>
            <a:gdLst>
              <a:gd name="connsiteX0" fmla="*/ 0 w 2286025"/>
              <a:gd name="connsiteY0" fmla="*/ 0 h 2286025"/>
              <a:gd name="connsiteX1" fmla="*/ 2286026 w 2286025"/>
              <a:gd name="connsiteY1" fmla="*/ 0 h 2286025"/>
              <a:gd name="connsiteX2" fmla="*/ 2286026 w 2286025"/>
              <a:gd name="connsiteY2" fmla="*/ 2286026 h 2286025"/>
              <a:gd name="connsiteX3" fmla="*/ 0 w 2286025"/>
              <a:gd name="connsiteY3" fmla="*/ 2286026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2286025">
                <a:moveTo>
                  <a:pt x="0" y="0"/>
                </a:moveTo>
                <a:lnTo>
                  <a:pt x="2286026" y="0"/>
                </a:lnTo>
                <a:lnTo>
                  <a:pt x="2286026" y="2286026"/>
                </a:lnTo>
                <a:lnTo>
                  <a:pt x="0" y="228602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B5215D8D-8999-4F4C-B87B-B969396575A3}"/>
              </a:ext>
            </a:extLst>
          </p:cNvPr>
          <p:cNvSpPr/>
          <p:nvPr/>
        </p:nvSpPr>
        <p:spPr>
          <a:xfrm>
            <a:off x="8879977" y="909004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E5A0618B-04D3-6E5A-B9A9-0F3B2B739994}"/>
              </a:ext>
            </a:extLst>
          </p:cNvPr>
          <p:cNvSpPr>
            <a:spLocks noChangeAspect="1"/>
          </p:cNvSpPr>
          <p:nvPr/>
        </p:nvSpPr>
        <p:spPr>
          <a:xfrm rot="16200000">
            <a:off x="6989963" y="1538992"/>
            <a:ext cx="2520000" cy="1260001"/>
          </a:xfrm>
          <a:custGeom>
            <a:avLst/>
            <a:gdLst>
              <a:gd name="connsiteX0" fmla="*/ 2286026 w 2286025"/>
              <a:gd name="connsiteY0" fmla="*/ 1143013 h 1143013"/>
              <a:gd name="connsiteX1" fmla="*/ 0 w 2286025"/>
              <a:gd name="connsiteY1" fmla="*/ 1143013 h 1143013"/>
              <a:gd name="connsiteX2" fmla="*/ 1143012 w 2286025"/>
              <a:gd name="connsiteY2" fmla="*/ 0 h 1143013"/>
              <a:gd name="connsiteX3" fmla="*/ 2286026 w 2286025"/>
              <a:gd name="connsiteY3" fmla="*/ 1143013 h 1143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1143013">
                <a:moveTo>
                  <a:pt x="2286026" y="1143013"/>
                </a:moveTo>
                <a:lnTo>
                  <a:pt x="0" y="1143013"/>
                </a:lnTo>
                <a:cubicBezTo>
                  <a:pt x="-1" y="511784"/>
                  <a:pt x="511784" y="0"/>
                  <a:pt x="1143012" y="0"/>
                </a:cubicBezTo>
                <a:cubicBezTo>
                  <a:pt x="1774241" y="0"/>
                  <a:pt x="2286026" y="51178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Tijdelijke aanduiding voor afbeelding 19">
            <a:extLst>
              <a:ext uri="{FF2B5EF4-FFF2-40B4-BE49-F238E27FC236}">
                <a16:creationId xmlns:a16="http://schemas.microsoft.com/office/drawing/2014/main" id="{5BBC29BB-6510-527C-2816-2652A98FAAC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79950" y="3434380"/>
            <a:ext cx="2520000" cy="2520000"/>
          </a:xfrm>
          <a:custGeom>
            <a:avLst/>
            <a:gdLst>
              <a:gd name="connsiteX0" fmla="*/ 0 w 2520000"/>
              <a:gd name="connsiteY0" fmla="*/ 0 h 2520000"/>
              <a:gd name="connsiteX1" fmla="*/ 2520000 w 2520000"/>
              <a:gd name="connsiteY1" fmla="*/ 0 h 2520000"/>
              <a:gd name="connsiteX2" fmla="*/ 2520000 w 2520000"/>
              <a:gd name="connsiteY2" fmla="*/ 2520000 h 2520000"/>
              <a:gd name="connsiteX3" fmla="*/ 0 w 2520000"/>
              <a:gd name="connsiteY3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000" h="2520000"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17" name="Tijdelijke aanduiding voor afbeelding 16">
            <a:extLst>
              <a:ext uri="{FF2B5EF4-FFF2-40B4-BE49-F238E27FC236}">
                <a16:creationId xmlns:a16="http://schemas.microsoft.com/office/drawing/2014/main" id="{2FD023ED-19A9-752E-B06F-C0051E916EF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79937" y="914384"/>
            <a:ext cx="2520001" cy="2520000"/>
          </a:xfrm>
          <a:custGeom>
            <a:avLst/>
            <a:gdLst>
              <a:gd name="connsiteX0" fmla="*/ 1260000 w 2520001"/>
              <a:gd name="connsiteY0" fmla="*/ 0 h 2520000"/>
              <a:gd name="connsiteX1" fmla="*/ 2520001 w 2520001"/>
              <a:gd name="connsiteY1" fmla="*/ 1260000 h 2520000"/>
              <a:gd name="connsiteX2" fmla="*/ 1260000 w 2520001"/>
              <a:gd name="connsiteY2" fmla="*/ 2520000 h 2520000"/>
              <a:gd name="connsiteX3" fmla="*/ 0 w 2520001"/>
              <a:gd name="connsiteY3" fmla="*/ 1260000 h 2520000"/>
              <a:gd name="connsiteX4" fmla="*/ 1260000 w 2520001"/>
              <a:gd name="connsiteY4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20001" h="2520000">
                <a:moveTo>
                  <a:pt x="1260000" y="0"/>
                </a:moveTo>
                <a:cubicBezTo>
                  <a:pt x="1955879" y="0"/>
                  <a:pt x="2520001" y="564121"/>
                  <a:pt x="2520001" y="1260000"/>
                </a:cubicBezTo>
                <a:cubicBezTo>
                  <a:pt x="2520001" y="1955879"/>
                  <a:pt x="1955880" y="2520000"/>
                  <a:pt x="1260000" y="2520000"/>
                </a:cubicBezTo>
                <a:cubicBezTo>
                  <a:pt x="564122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BD06A1A4-7662-2810-DAF5-DD1A9A281AE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59962" y="3434369"/>
            <a:ext cx="2520000" cy="2520001"/>
          </a:xfrm>
          <a:custGeom>
            <a:avLst/>
            <a:gdLst>
              <a:gd name="connsiteX0" fmla="*/ 2520000 w 2520000"/>
              <a:gd name="connsiteY0" fmla="*/ 0 h 2520001"/>
              <a:gd name="connsiteX1" fmla="*/ 1 w 2520000"/>
              <a:gd name="connsiteY1" fmla="*/ 2520001 h 2520001"/>
              <a:gd name="connsiteX2" fmla="*/ 0 w 2520000"/>
              <a:gd name="connsiteY2" fmla="*/ 1 h 25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0000" h="2520001">
                <a:moveTo>
                  <a:pt x="2520000" y="0"/>
                </a:moveTo>
                <a:lnTo>
                  <a:pt x="1" y="2520001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A08C4A73-29AF-49AA-7154-4FC8ED409A0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19925" y="914373"/>
            <a:ext cx="1260001" cy="2520001"/>
          </a:xfrm>
          <a:custGeom>
            <a:avLst/>
            <a:gdLst>
              <a:gd name="connsiteX0" fmla="*/ 1260001 w 1260001"/>
              <a:gd name="connsiteY0" fmla="*/ 0 h 2520001"/>
              <a:gd name="connsiteX1" fmla="*/ 1260001 w 1260001"/>
              <a:gd name="connsiteY1" fmla="*/ 2520001 h 2520001"/>
              <a:gd name="connsiteX2" fmla="*/ 0 w 1260001"/>
              <a:gd name="connsiteY2" fmla="*/ 1260001 h 2520001"/>
              <a:gd name="connsiteX3" fmla="*/ 1260001 w 1260001"/>
              <a:gd name="connsiteY3" fmla="*/ 0 h 25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0001" h="2520001">
                <a:moveTo>
                  <a:pt x="1260001" y="0"/>
                </a:moveTo>
                <a:lnTo>
                  <a:pt x="1260001" y="2520001"/>
                </a:lnTo>
                <a:cubicBezTo>
                  <a:pt x="564165" y="2520002"/>
                  <a:pt x="0" y="1955835"/>
                  <a:pt x="0" y="1260001"/>
                </a:cubicBezTo>
                <a:cubicBezTo>
                  <a:pt x="0" y="564166"/>
                  <a:pt x="564165" y="0"/>
                  <a:pt x="126000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569CA3E9-8AED-7488-33EB-F4BD549A0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A3173130-10B8-936F-47F6-63823C9E37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jdelijke aanduiding voor titel 1">
            <a:extLst>
              <a:ext uri="{FF2B5EF4-FFF2-40B4-BE49-F238E27FC236}">
                <a16:creationId xmlns:a16="http://schemas.microsoft.com/office/drawing/2014/main" id="{99F8A5BB-643B-9624-CF54-536E6877A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9EB0E9EF-1702-D468-F4BC-255890ECAEE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562851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ne imag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5EBE94DE-4B26-060E-5A1E-F2B6C047F9F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66222" y="908993"/>
            <a:ext cx="5033769" cy="5033789"/>
          </a:xfrm>
          <a:custGeom>
            <a:avLst/>
            <a:gdLst>
              <a:gd name="connsiteX0" fmla="*/ 2519964 w 5033769"/>
              <a:gd name="connsiteY0" fmla="*/ 1382954 h 5033789"/>
              <a:gd name="connsiteX1" fmla="*/ 2519964 w 5033769"/>
              <a:gd name="connsiteY1" fmla="*/ 2513777 h 5033789"/>
              <a:gd name="connsiteX2" fmla="*/ 2520001 w 5033769"/>
              <a:gd name="connsiteY2" fmla="*/ 2513777 h 5033789"/>
              <a:gd name="connsiteX3" fmla="*/ 2519989 w 5033769"/>
              <a:gd name="connsiteY3" fmla="*/ 2513789 h 5033789"/>
              <a:gd name="connsiteX4" fmla="*/ 3649376 w 5033769"/>
              <a:gd name="connsiteY4" fmla="*/ 2513789 h 5033789"/>
              <a:gd name="connsiteX5" fmla="*/ 3535235 w 5033769"/>
              <a:gd name="connsiteY5" fmla="*/ 2497467 h 5033789"/>
              <a:gd name="connsiteX6" fmla="*/ 2520261 w 5033769"/>
              <a:gd name="connsiteY6" fmla="*/ 1388840 h 5033789"/>
              <a:gd name="connsiteX7" fmla="*/ 2519964 w 5033769"/>
              <a:gd name="connsiteY7" fmla="*/ 0 h 5033789"/>
              <a:gd name="connsiteX8" fmla="*/ 2519964 w 5033769"/>
              <a:gd name="connsiteY8" fmla="*/ 1137072 h 5033789"/>
              <a:gd name="connsiteX9" fmla="*/ 2520261 w 5033769"/>
              <a:gd name="connsiteY9" fmla="*/ 1131185 h 5033789"/>
              <a:gd name="connsiteX10" fmla="*/ 3773756 w 5033769"/>
              <a:gd name="connsiteY10" fmla="*/ 13 h 5033789"/>
              <a:gd name="connsiteX11" fmla="*/ 5033757 w 5033769"/>
              <a:gd name="connsiteY11" fmla="*/ 1260013 h 5033789"/>
              <a:gd name="connsiteX12" fmla="*/ 3902584 w 5033769"/>
              <a:gd name="connsiteY12" fmla="*/ 2513507 h 5033789"/>
              <a:gd name="connsiteX13" fmla="*/ 3897013 w 5033769"/>
              <a:gd name="connsiteY13" fmla="*/ 2513789 h 5033789"/>
              <a:gd name="connsiteX14" fmla="*/ 5033769 w 5033769"/>
              <a:gd name="connsiteY14" fmla="*/ 2513789 h 5033789"/>
              <a:gd name="connsiteX15" fmla="*/ 5033768 w 5033769"/>
              <a:gd name="connsiteY15" fmla="*/ 5033789 h 5033789"/>
              <a:gd name="connsiteX16" fmla="*/ 2513768 w 5033769"/>
              <a:gd name="connsiteY16" fmla="*/ 5033789 h 5033789"/>
              <a:gd name="connsiteX17" fmla="*/ 2513769 w 5033769"/>
              <a:gd name="connsiteY17" fmla="*/ 2520008 h 5033789"/>
              <a:gd name="connsiteX18" fmla="*/ 1 w 5033769"/>
              <a:gd name="connsiteY18" fmla="*/ 5033777 h 5033789"/>
              <a:gd name="connsiteX19" fmla="*/ 0 w 5033769"/>
              <a:gd name="connsiteY19" fmla="*/ 2513777 h 5033789"/>
              <a:gd name="connsiteX20" fmla="*/ 2458226 w 5033769"/>
              <a:gd name="connsiteY20" fmla="*/ 2513776 h 5033789"/>
              <a:gd name="connsiteX21" fmla="*/ 2266042 w 5033769"/>
              <a:gd name="connsiteY21" fmla="*/ 2494401 h 5033789"/>
              <a:gd name="connsiteX22" fmla="*/ 1259962 w 5033769"/>
              <a:gd name="connsiteY22" fmla="*/ 1260001 h 5033789"/>
              <a:gd name="connsiteX23" fmla="*/ 2519964 w 5033769"/>
              <a:gd name="connsiteY23" fmla="*/ 0 h 5033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033769" h="5033789">
                <a:moveTo>
                  <a:pt x="2519964" y="1382954"/>
                </a:moveTo>
                <a:lnTo>
                  <a:pt x="2519964" y="2513777"/>
                </a:lnTo>
                <a:lnTo>
                  <a:pt x="2520001" y="2513777"/>
                </a:lnTo>
                <a:lnTo>
                  <a:pt x="2519989" y="2513789"/>
                </a:lnTo>
                <a:lnTo>
                  <a:pt x="3649376" y="2513789"/>
                </a:lnTo>
                <a:lnTo>
                  <a:pt x="3535235" y="2497467"/>
                </a:lnTo>
                <a:cubicBezTo>
                  <a:pt x="2994600" y="2393880"/>
                  <a:pt x="2576720" y="1944783"/>
                  <a:pt x="2520261" y="1388840"/>
                </a:cubicBezTo>
                <a:close/>
                <a:moveTo>
                  <a:pt x="2519964" y="0"/>
                </a:moveTo>
                <a:lnTo>
                  <a:pt x="2519964" y="1137072"/>
                </a:lnTo>
                <a:lnTo>
                  <a:pt x="2520261" y="1131185"/>
                </a:lnTo>
                <a:cubicBezTo>
                  <a:pt x="2584786" y="495822"/>
                  <a:pt x="3121369" y="13"/>
                  <a:pt x="3773756" y="13"/>
                </a:cubicBezTo>
                <a:cubicBezTo>
                  <a:pt x="4469635" y="13"/>
                  <a:pt x="5033757" y="564134"/>
                  <a:pt x="5033757" y="1260013"/>
                </a:cubicBezTo>
                <a:cubicBezTo>
                  <a:pt x="5033757" y="1912399"/>
                  <a:pt x="4537948" y="2448983"/>
                  <a:pt x="3902584" y="2513507"/>
                </a:cubicBezTo>
                <a:lnTo>
                  <a:pt x="3897013" y="2513789"/>
                </a:lnTo>
                <a:lnTo>
                  <a:pt x="5033769" y="2513789"/>
                </a:lnTo>
                <a:lnTo>
                  <a:pt x="5033768" y="5033789"/>
                </a:lnTo>
                <a:lnTo>
                  <a:pt x="2513768" y="5033789"/>
                </a:lnTo>
                <a:lnTo>
                  <a:pt x="2513769" y="2520008"/>
                </a:lnTo>
                <a:lnTo>
                  <a:pt x="1" y="5033777"/>
                </a:lnTo>
                <a:lnTo>
                  <a:pt x="0" y="2513777"/>
                </a:lnTo>
                <a:lnTo>
                  <a:pt x="2458226" y="2513776"/>
                </a:lnTo>
                <a:lnTo>
                  <a:pt x="2266042" y="2494401"/>
                </a:lnTo>
                <a:cubicBezTo>
                  <a:pt x="1691901" y="2376903"/>
                  <a:pt x="1259962" y="1868856"/>
                  <a:pt x="1259962" y="1260001"/>
                </a:cubicBezTo>
                <a:cubicBezTo>
                  <a:pt x="1259962" y="564166"/>
                  <a:pt x="1824128" y="0"/>
                  <a:pt x="251996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48E4BD2D-57AD-1E69-0355-6DFBBE91EF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A1A5623A-0EB7-35B2-6C66-7A4C703DB40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CBF9D5D8-42A1-949A-FA29-057160B16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F783E021-65ED-4C7F-899F-811DFA5B7A0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397841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hapes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76F6EEEB-9971-9726-81A6-A842C217CA1A}"/>
              </a:ext>
            </a:extLst>
          </p:cNvPr>
          <p:cNvSpPr/>
          <p:nvPr/>
        </p:nvSpPr>
        <p:spPr>
          <a:xfrm>
            <a:off x="8879977" y="3429000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97B128-04E7-F095-D863-25F3756FB4B4}"/>
              </a:ext>
            </a:extLst>
          </p:cNvPr>
          <p:cNvSpPr>
            <a:spLocks noChangeAspect="1"/>
          </p:cNvSpPr>
          <p:nvPr/>
        </p:nvSpPr>
        <p:spPr>
          <a:xfrm>
            <a:off x="8879963" y="912007"/>
            <a:ext cx="2519999" cy="2520000"/>
          </a:xfrm>
          <a:custGeom>
            <a:avLst/>
            <a:gdLst>
              <a:gd name="connsiteX0" fmla="*/ 2286035 w 2286035"/>
              <a:gd name="connsiteY0" fmla="*/ 0 h 2286036"/>
              <a:gd name="connsiteX1" fmla="*/ 2286036 w 2286035"/>
              <a:gd name="connsiteY1" fmla="*/ 2286036 h 2286036"/>
              <a:gd name="connsiteX2" fmla="*/ 0 w 2286035"/>
              <a:gd name="connsiteY2" fmla="*/ 2286037 h 2286036"/>
              <a:gd name="connsiteX3" fmla="*/ 2286035 w 2286035"/>
              <a:gd name="connsiteY3" fmla="*/ 0 h 2286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35" h="2286036">
                <a:moveTo>
                  <a:pt x="2286035" y="0"/>
                </a:moveTo>
                <a:lnTo>
                  <a:pt x="2286036" y="2286036"/>
                </a:lnTo>
                <a:lnTo>
                  <a:pt x="0" y="2286037"/>
                </a:lnTo>
                <a:lnTo>
                  <a:pt x="2286035" y="0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69DDE691-C5AE-BC2F-E04B-661180E83819}"/>
              </a:ext>
            </a:extLst>
          </p:cNvPr>
          <p:cNvSpPr>
            <a:spLocks noChangeAspect="1"/>
          </p:cNvSpPr>
          <p:nvPr/>
        </p:nvSpPr>
        <p:spPr>
          <a:xfrm>
            <a:off x="6360002" y="917534"/>
            <a:ext cx="2520057" cy="5031466"/>
          </a:xfrm>
          <a:custGeom>
            <a:avLst/>
            <a:gdLst>
              <a:gd name="connsiteX0" fmla="*/ 2520056 w 2520057"/>
              <a:gd name="connsiteY0" fmla="*/ 0 h 5031466"/>
              <a:gd name="connsiteX1" fmla="*/ 2520057 w 2520057"/>
              <a:gd name="connsiteY1" fmla="*/ 2520000 h 5031466"/>
              <a:gd name="connsiteX2" fmla="*/ 2520000 w 2520057"/>
              <a:gd name="connsiteY2" fmla="*/ 2520000 h 5031466"/>
              <a:gd name="connsiteX3" fmla="*/ 2520000 w 2520057"/>
              <a:gd name="connsiteY3" fmla="*/ 5031466 h 5031466"/>
              <a:gd name="connsiteX4" fmla="*/ 0 w 2520057"/>
              <a:gd name="connsiteY4" fmla="*/ 5031466 h 5031466"/>
              <a:gd name="connsiteX5" fmla="*/ 0 w 2520057"/>
              <a:gd name="connsiteY5" fmla="*/ 2511466 h 5031466"/>
              <a:gd name="connsiteX6" fmla="*/ 8592 w 2520057"/>
              <a:gd name="connsiteY6" fmla="*/ 2511466 h 5031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57" h="5031466">
                <a:moveTo>
                  <a:pt x="2520056" y="0"/>
                </a:moveTo>
                <a:lnTo>
                  <a:pt x="2520057" y="2520000"/>
                </a:lnTo>
                <a:lnTo>
                  <a:pt x="2520000" y="2520000"/>
                </a:lnTo>
                <a:lnTo>
                  <a:pt x="2520000" y="5031466"/>
                </a:lnTo>
                <a:lnTo>
                  <a:pt x="0" y="5031466"/>
                </a:lnTo>
                <a:lnTo>
                  <a:pt x="0" y="2511466"/>
                </a:lnTo>
                <a:lnTo>
                  <a:pt x="8592" y="251146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8453352F-9F90-A96F-6245-6763AFEC9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A70221B0-0BF5-7A1C-F299-359A15CB0D2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jdelijke aanduiding voor titel 1">
            <a:extLst>
              <a:ext uri="{FF2B5EF4-FFF2-40B4-BE49-F238E27FC236}">
                <a16:creationId xmlns:a16="http://schemas.microsoft.com/office/drawing/2014/main" id="{9DA8D749-4150-C7CC-205D-D51985855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495CFFE3-7534-99C9-3869-47C083F49651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92278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multiple images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76F6EEEB-9971-9726-81A6-A842C217CA1A}"/>
              </a:ext>
            </a:extLst>
          </p:cNvPr>
          <p:cNvSpPr/>
          <p:nvPr/>
        </p:nvSpPr>
        <p:spPr>
          <a:xfrm>
            <a:off x="8879977" y="3429000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97B128-04E7-F095-D863-25F3756FB4B4}"/>
              </a:ext>
            </a:extLst>
          </p:cNvPr>
          <p:cNvSpPr>
            <a:spLocks noChangeAspect="1"/>
          </p:cNvSpPr>
          <p:nvPr/>
        </p:nvSpPr>
        <p:spPr>
          <a:xfrm>
            <a:off x="8879963" y="912007"/>
            <a:ext cx="2519999" cy="2520000"/>
          </a:xfrm>
          <a:custGeom>
            <a:avLst/>
            <a:gdLst>
              <a:gd name="connsiteX0" fmla="*/ 2286035 w 2286035"/>
              <a:gd name="connsiteY0" fmla="*/ 0 h 2286036"/>
              <a:gd name="connsiteX1" fmla="*/ 2286036 w 2286035"/>
              <a:gd name="connsiteY1" fmla="*/ 2286036 h 2286036"/>
              <a:gd name="connsiteX2" fmla="*/ 0 w 2286035"/>
              <a:gd name="connsiteY2" fmla="*/ 2286037 h 2286036"/>
              <a:gd name="connsiteX3" fmla="*/ 2286035 w 2286035"/>
              <a:gd name="connsiteY3" fmla="*/ 0 h 2286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35" h="2286036">
                <a:moveTo>
                  <a:pt x="2286035" y="0"/>
                </a:moveTo>
                <a:lnTo>
                  <a:pt x="2286036" y="2286036"/>
                </a:lnTo>
                <a:lnTo>
                  <a:pt x="0" y="2286037"/>
                </a:lnTo>
                <a:lnTo>
                  <a:pt x="2286035" y="0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69DDE691-C5AE-BC2F-E04B-661180E83819}"/>
              </a:ext>
            </a:extLst>
          </p:cNvPr>
          <p:cNvSpPr>
            <a:spLocks noChangeAspect="1"/>
          </p:cNvSpPr>
          <p:nvPr/>
        </p:nvSpPr>
        <p:spPr>
          <a:xfrm>
            <a:off x="6360002" y="917534"/>
            <a:ext cx="2520057" cy="5031466"/>
          </a:xfrm>
          <a:custGeom>
            <a:avLst/>
            <a:gdLst>
              <a:gd name="connsiteX0" fmla="*/ 2520056 w 2520057"/>
              <a:gd name="connsiteY0" fmla="*/ 0 h 5031466"/>
              <a:gd name="connsiteX1" fmla="*/ 2520057 w 2520057"/>
              <a:gd name="connsiteY1" fmla="*/ 2520000 h 5031466"/>
              <a:gd name="connsiteX2" fmla="*/ 2520000 w 2520057"/>
              <a:gd name="connsiteY2" fmla="*/ 2520000 h 5031466"/>
              <a:gd name="connsiteX3" fmla="*/ 2520000 w 2520057"/>
              <a:gd name="connsiteY3" fmla="*/ 5031466 h 5031466"/>
              <a:gd name="connsiteX4" fmla="*/ 0 w 2520057"/>
              <a:gd name="connsiteY4" fmla="*/ 5031466 h 5031466"/>
              <a:gd name="connsiteX5" fmla="*/ 0 w 2520057"/>
              <a:gd name="connsiteY5" fmla="*/ 2511466 h 5031466"/>
              <a:gd name="connsiteX6" fmla="*/ 8592 w 2520057"/>
              <a:gd name="connsiteY6" fmla="*/ 2511466 h 5031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57" h="5031466">
                <a:moveTo>
                  <a:pt x="2520056" y="0"/>
                </a:moveTo>
                <a:lnTo>
                  <a:pt x="2520057" y="2520000"/>
                </a:lnTo>
                <a:lnTo>
                  <a:pt x="2520000" y="2520000"/>
                </a:lnTo>
                <a:lnTo>
                  <a:pt x="2520000" y="5031466"/>
                </a:lnTo>
                <a:lnTo>
                  <a:pt x="0" y="5031466"/>
                </a:lnTo>
                <a:lnTo>
                  <a:pt x="0" y="2511466"/>
                </a:lnTo>
                <a:lnTo>
                  <a:pt x="8592" y="251146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CB217713-8550-6E7D-74DA-B21E396D96B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79943" y="3446554"/>
            <a:ext cx="2520001" cy="2520000"/>
          </a:xfrm>
          <a:custGeom>
            <a:avLst/>
            <a:gdLst>
              <a:gd name="connsiteX0" fmla="*/ 1260000 w 2520001"/>
              <a:gd name="connsiteY0" fmla="*/ 0 h 2520000"/>
              <a:gd name="connsiteX1" fmla="*/ 2520001 w 2520001"/>
              <a:gd name="connsiteY1" fmla="*/ 1260000 h 2520000"/>
              <a:gd name="connsiteX2" fmla="*/ 1260000 w 2520001"/>
              <a:gd name="connsiteY2" fmla="*/ 2520000 h 2520000"/>
              <a:gd name="connsiteX3" fmla="*/ 0 w 2520001"/>
              <a:gd name="connsiteY3" fmla="*/ 1260000 h 2520000"/>
              <a:gd name="connsiteX4" fmla="*/ 1260000 w 2520001"/>
              <a:gd name="connsiteY4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20001" h="2520000">
                <a:moveTo>
                  <a:pt x="1260000" y="0"/>
                </a:moveTo>
                <a:cubicBezTo>
                  <a:pt x="1955879" y="0"/>
                  <a:pt x="2520001" y="564121"/>
                  <a:pt x="2520001" y="1260000"/>
                </a:cubicBezTo>
                <a:cubicBezTo>
                  <a:pt x="2520001" y="1955879"/>
                  <a:pt x="1955880" y="2520000"/>
                  <a:pt x="1260000" y="2520000"/>
                </a:cubicBezTo>
                <a:cubicBezTo>
                  <a:pt x="564122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CE3366A8-6FCF-5D96-79E8-44158F6D91F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9930" y="929562"/>
            <a:ext cx="2520000" cy="2520001"/>
          </a:xfrm>
          <a:custGeom>
            <a:avLst/>
            <a:gdLst>
              <a:gd name="connsiteX0" fmla="*/ 2519999 w 2520000"/>
              <a:gd name="connsiteY0" fmla="*/ 0 h 2520001"/>
              <a:gd name="connsiteX1" fmla="*/ 2520000 w 2520000"/>
              <a:gd name="connsiteY1" fmla="*/ 2520000 h 2520001"/>
              <a:gd name="connsiteX2" fmla="*/ 0 w 2520000"/>
              <a:gd name="connsiteY2" fmla="*/ 2520001 h 25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0000" h="2520001">
                <a:moveTo>
                  <a:pt x="2519999" y="0"/>
                </a:moveTo>
                <a:lnTo>
                  <a:pt x="2520000" y="2520000"/>
                </a:lnTo>
                <a:lnTo>
                  <a:pt x="0" y="252000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43E36CDE-2109-3197-B5A1-145E138A70C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59969" y="935088"/>
            <a:ext cx="2520057" cy="5031466"/>
          </a:xfrm>
          <a:custGeom>
            <a:avLst/>
            <a:gdLst>
              <a:gd name="connsiteX0" fmla="*/ 2520056 w 2520057"/>
              <a:gd name="connsiteY0" fmla="*/ 0 h 5031466"/>
              <a:gd name="connsiteX1" fmla="*/ 2520057 w 2520057"/>
              <a:gd name="connsiteY1" fmla="*/ 2520000 h 5031466"/>
              <a:gd name="connsiteX2" fmla="*/ 2520000 w 2520057"/>
              <a:gd name="connsiteY2" fmla="*/ 2520000 h 5031466"/>
              <a:gd name="connsiteX3" fmla="*/ 2520000 w 2520057"/>
              <a:gd name="connsiteY3" fmla="*/ 5031466 h 5031466"/>
              <a:gd name="connsiteX4" fmla="*/ 0 w 2520057"/>
              <a:gd name="connsiteY4" fmla="*/ 5031466 h 5031466"/>
              <a:gd name="connsiteX5" fmla="*/ 0 w 2520057"/>
              <a:gd name="connsiteY5" fmla="*/ 2511466 h 5031466"/>
              <a:gd name="connsiteX6" fmla="*/ 8592 w 2520057"/>
              <a:gd name="connsiteY6" fmla="*/ 2511466 h 5031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57" h="5031466">
                <a:moveTo>
                  <a:pt x="2520056" y="0"/>
                </a:moveTo>
                <a:lnTo>
                  <a:pt x="2520057" y="2520000"/>
                </a:lnTo>
                <a:lnTo>
                  <a:pt x="2520000" y="2520000"/>
                </a:lnTo>
                <a:lnTo>
                  <a:pt x="2520000" y="5031466"/>
                </a:lnTo>
                <a:lnTo>
                  <a:pt x="0" y="5031466"/>
                </a:lnTo>
                <a:lnTo>
                  <a:pt x="0" y="2511466"/>
                </a:lnTo>
                <a:lnTo>
                  <a:pt x="8592" y="251146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BA4B9571-DDC2-A53D-F8C4-46A498BF8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72419906-A772-9C62-E56C-C5F1AAFE645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jdelijke aanduiding voor titel 1">
            <a:extLst>
              <a:ext uri="{FF2B5EF4-FFF2-40B4-BE49-F238E27FC236}">
                <a16:creationId xmlns:a16="http://schemas.microsoft.com/office/drawing/2014/main" id="{0639D06C-4508-B431-3253-71A36D441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6" name="Tijdelijke aanduiding voor tekst 2">
            <a:extLst>
              <a:ext uri="{FF2B5EF4-FFF2-40B4-BE49-F238E27FC236}">
                <a16:creationId xmlns:a16="http://schemas.microsoft.com/office/drawing/2014/main" id="{B4C839F1-D2D4-584B-D9E7-2D4471EA7878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48414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ne imag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9ED2D670-E603-60EE-4F3B-5B53439573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70051" y="917534"/>
            <a:ext cx="5029927" cy="5031466"/>
          </a:xfrm>
          <a:custGeom>
            <a:avLst/>
            <a:gdLst>
              <a:gd name="connsiteX0" fmla="*/ 2520000 w 5029927"/>
              <a:gd name="connsiteY0" fmla="*/ 2524522 h 5031466"/>
              <a:gd name="connsiteX1" fmla="*/ 2520000 w 5029927"/>
              <a:gd name="connsiteY1" fmla="*/ 3620442 h 5031466"/>
              <a:gd name="connsiteX2" fmla="*/ 2529606 w 5029927"/>
              <a:gd name="connsiteY2" fmla="*/ 3548425 h 5031466"/>
              <a:gd name="connsiteX3" fmla="*/ 3515992 w 5029927"/>
              <a:gd name="connsiteY3" fmla="*/ 2537065 h 5031466"/>
              <a:gd name="connsiteX4" fmla="*/ 3640418 w 5029927"/>
              <a:gd name="connsiteY4" fmla="*/ 2524522 h 5031466"/>
              <a:gd name="connsiteX5" fmla="*/ 2520056 w 5029927"/>
              <a:gd name="connsiteY5" fmla="*/ 0 h 5031466"/>
              <a:gd name="connsiteX6" fmla="*/ 2520057 w 5029927"/>
              <a:gd name="connsiteY6" fmla="*/ 2514378 h 5031466"/>
              <a:gd name="connsiteX7" fmla="*/ 5029912 w 5029927"/>
              <a:gd name="connsiteY7" fmla="*/ 4521 h 5031466"/>
              <a:gd name="connsiteX8" fmla="*/ 5029913 w 5029927"/>
              <a:gd name="connsiteY8" fmla="*/ 2524521 h 5031466"/>
              <a:gd name="connsiteX9" fmla="*/ 3899433 w 5029927"/>
              <a:gd name="connsiteY9" fmla="*/ 2524522 h 5031466"/>
              <a:gd name="connsiteX10" fmla="*/ 4023860 w 5029927"/>
              <a:gd name="connsiteY10" fmla="*/ 2537065 h 5031466"/>
              <a:gd name="connsiteX11" fmla="*/ 5029927 w 5029927"/>
              <a:gd name="connsiteY11" fmla="*/ 3771466 h 5031466"/>
              <a:gd name="connsiteX12" fmla="*/ 3769926 w 5029927"/>
              <a:gd name="connsiteY12" fmla="*/ 5031466 h 5031466"/>
              <a:gd name="connsiteX13" fmla="*/ 2535525 w 5029927"/>
              <a:gd name="connsiteY13" fmla="*/ 4025400 h 5031466"/>
              <a:gd name="connsiteX14" fmla="*/ 2520000 w 5029927"/>
              <a:gd name="connsiteY14" fmla="*/ 3923677 h 5031466"/>
              <a:gd name="connsiteX15" fmla="*/ 2520000 w 5029927"/>
              <a:gd name="connsiteY15" fmla="*/ 5031466 h 5031466"/>
              <a:gd name="connsiteX16" fmla="*/ 0 w 5029927"/>
              <a:gd name="connsiteY16" fmla="*/ 5031466 h 5031466"/>
              <a:gd name="connsiteX17" fmla="*/ 0 w 5029927"/>
              <a:gd name="connsiteY17" fmla="*/ 2511466 h 5031466"/>
              <a:gd name="connsiteX18" fmla="*/ 8592 w 5029927"/>
              <a:gd name="connsiteY18" fmla="*/ 2511466 h 5031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029927" h="5031466">
                <a:moveTo>
                  <a:pt x="2520000" y="2524522"/>
                </a:moveTo>
                <a:lnTo>
                  <a:pt x="2520000" y="3620442"/>
                </a:lnTo>
                <a:lnTo>
                  <a:pt x="2529606" y="3548425"/>
                </a:lnTo>
                <a:cubicBezTo>
                  <a:pt x="2620125" y="3041670"/>
                  <a:pt x="3013601" y="2639869"/>
                  <a:pt x="3515992" y="2537065"/>
                </a:cubicBezTo>
                <a:lnTo>
                  <a:pt x="3640418" y="2524522"/>
                </a:lnTo>
                <a:close/>
                <a:moveTo>
                  <a:pt x="2520056" y="0"/>
                </a:moveTo>
                <a:lnTo>
                  <a:pt x="2520057" y="2514378"/>
                </a:lnTo>
                <a:lnTo>
                  <a:pt x="5029912" y="4521"/>
                </a:lnTo>
                <a:lnTo>
                  <a:pt x="5029913" y="2524521"/>
                </a:lnTo>
                <a:lnTo>
                  <a:pt x="3899433" y="2524522"/>
                </a:lnTo>
                <a:lnTo>
                  <a:pt x="4023860" y="2537065"/>
                </a:lnTo>
                <a:cubicBezTo>
                  <a:pt x="4598021" y="2654555"/>
                  <a:pt x="5029927" y="3162572"/>
                  <a:pt x="5029927" y="3771466"/>
                </a:cubicBezTo>
                <a:cubicBezTo>
                  <a:pt x="5029927" y="4467345"/>
                  <a:pt x="4465806" y="5031466"/>
                  <a:pt x="3769926" y="5031466"/>
                </a:cubicBezTo>
                <a:cubicBezTo>
                  <a:pt x="3161033" y="5031466"/>
                  <a:pt x="2653015" y="4599561"/>
                  <a:pt x="2535525" y="4025400"/>
                </a:cubicBezTo>
                <a:lnTo>
                  <a:pt x="2520000" y="3923677"/>
                </a:lnTo>
                <a:lnTo>
                  <a:pt x="2520000" y="5031466"/>
                </a:lnTo>
                <a:lnTo>
                  <a:pt x="0" y="5031466"/>
                </a:lnTo>
                <a:lnTo>
                  <a:pt x="0" y="2511466"/>
                </a:lnTo>
                <a:lnTo>
                  <a:pt x="8592" y="251146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8D090757-0E39-F2F3-C110-9C7057ADE2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78607A3-402E-7DF7-D41A-131BC04A64B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jdelijke aanduiding voor titel 1">
            <a:extLst>
              <a:ext uri="{FF2B5EF4-FFF2-40B4-BE49-F238E27FC236}">
                <a16:creationId xmlns:a16="http://schemas.microsoft.com/office/drawing/2014/main" id="{CB7BF335-DEA1-BDBB-F207-30E6EA70F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4568C832-3576-5E7F-B94C-DE7488C6E92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81643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ne imag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4AC286A-338D-4219-0A98-80D7321BD69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59525" y="672286"/>
            <a:ext cx="5832475" cy="5827464"/>
          </a:xfrm>
        </p:spPr>
        <p:txBody>
          <a:bodyPr/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dirty="0"/>
              <a:t>Click to add image</a:t>
            </a:r>
          </a:p>
          <a:p>
            <a:endParaRPr lang="en-BE" dirty="0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269286CF-3160-C780-C006-C84560D1C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34B3B2A7-2612-D8E7-770B-AF28A1D8C6F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B0EAC23-EB3D-6BBA-44A2-DFD7999B4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CFDD37F5-728C-3667-ECB0-0030D6B0A315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5152213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ne image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BAC730FC-3807-86A2-F8F4-1781854F64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59526" y="358250"/>
            <a:ext cx="5040000" cy="6141500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nl-NL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70598355-BA9C-263F-C135-AFD6EC16B3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D200F661-2213-F613-2E25-4CC2D0B202B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EC1FF739-9D0F-14A4-8A04-4EF405E18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9" name="Tijdelijke aanduiding voor tekst 2">
            <a:extLst>
              <a:ext uri="{FF2B5EF4-FFF2-40B4-BE49-F238E27FC236}">
                <a16:creationId xmlns:a16="http://schemas.microsoft.com/office/drawing/2014/main" id="{10308CD3-8DB0-9B14-6486-0D96B016B91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83488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27EE1-38A6-ED84-6394-B7AA30691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18A6B3-2872-0C9A-223B-8D7FDC338A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9B4FE-778F-8BD5-EAF9-A858A71C7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7560A-3DD3-4509-84F9-5B3B2FC1035C}" type="datetime1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2A4B0-EB7F-80C5-362B-0EA74893B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4CFAC-DD16-7EF9-76AF-F08482270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4125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and titl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36B21C0E-85D6-BE90-0206-45AD0D4362F2}"/>
              </a:ext>
            </a:extLst>
          </p:cNvPr>
          <p:cNvSpPr/>
          <p:nvPr/>
        </p:nvSpPr>
        <p:spPr>
          <a:xfrm rot="13500000">
            <a:off x="1161043" y="3798044"/>
            <a:ext cx="1781899" cy="1781899"/>
          </a:xfrm>
          <a:custGeom>
            <a:avLst/>
            <a:gdLst>
              <a:gd name="connsiteX0" fmla="*/ 0 w 1616455"/>
              <a:gd name="connsiteY0" fmla="*/ 0 h 1616455"/>
              <a:gd name="connsiteX1" fmla="*/ 1616455 w 1616455"/>
              <a:gd name="connsiteY1" fmla="*/ 0 h 1616455"/>
              <a:gd name="connsiteX2" fmla="*/ 1616455 w 1616455"/>
              <a:gd name="connsiteY2" fmla="*/ 1616455 h 1616455"/>
              <a:gd name="connsiteX3" fmla="*/ 0 w 1616455"/>
              <a:gd name="connsiteY3" fmla="*/ 1616455 h 1616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6455" h="1616455">
                <a:moveTo>
                  <a:pt x="0" y="0"/>
                </a:moveTo>
                <a:lnTo>
                  <a:pt x="1616455" y="0"/>
                </a:lnTo>
                <a:lnTo>
                  <a:pt x="1616455" y="1616455"/>
                </a:lnTo>
                <a:lnTo>
                  <a:pt x="0" y="1616455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AEC5FFC3-5F75-5246-054B-E4F0D5B92918}"/>
              </a:ext>
            </a:extLst>
          </p:cNvPr>
          <p:cNvSpPr/>
          <p:nvPr/>
        </p:nvSpPr>
        <p:spPr>
          <a:xfrm>
            <a:off x="3311997" y="909001"/>
            <a:ext cx="2519999" cy="2519999"/>
          </a:xfrm>
          <a:custGeom>
            <a:avLst/>
            <a:gdLst>
              <a:gd name="connsiteX0" fmla="*/ 0 w 2286025"/>
              <a:gd name="connsiteY0" fmla="*/ 0 h 2286025"/>
              <a:gd name="connsiteX1" fmla="*/ 2286026 w 2286025"/>
              <a:gd name="connsiteY1" fmla="*/ 0 h 2286025"/>
              <a:gd name="connsiteX2" fmla="*/ 2286026 w 2286025"/>
              <a:gd name="connsiteY2" fmla="*/ 2286026 h 2286025"/>
              <a:gd name="connsiteX3" fmla="*/ 0 w 2286025"/>
              <a:gd name="connsiteY3" fmla="*/ 2286026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2286025">
                <a:moveTo>
                  <a:pt x="0" y="0"/>
                </a:moveTo>
                <a:lnTo>
                  <a:pt x="2286026" y="0"/>
                </a:lnTo>
                <a:lnTo>
                  <a:pt x="2286026" y="2286026"/>
                </a:lnTo>
                <a:lnTo>
                  <a:pt x="0" y="228602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CCB94422-7EEB-D43D-A4B0-B4249C8AF168}"/>
              </a:ext>
            </a:extLst>
          </p:cNvPr>
          <p:cNvSpPr/>
          <p:nvPr/>
        </p:nvSpPr>
        <p:spPr>
          <a:xfrm>
            <a:off x="791999" y="909001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CACCFB09-D7D1-5807-1E3D-CCB5DD0A9BD7}"/>
              </a:ext>
            </a:extLst>
          </p:cNvPr>
          <p:cNvSpPr/>
          <p:nvPr/>
        </p:nvSpPr>
        <p:spPr>
          <a:xfrm>
            <a:off x="3311996" y="3428988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AF5473E8-E1C9-93DF-5C22-55204ACD11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521E5AA4-3A5A-E62E-FB24-6E89AECE4D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60003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jdelijke aanduiding voor tekst 2">
            <a:extLst>
              <a:ext uri="{FF2B5EF4-FFF2-40B4-BE49-F238E27FC236}">
                <a16:creationId xmlns:a16="http://schemas.microsoft.com/office/drawing/2014/main" id="{FAB43CB0-F5AC-669A-963C-F46B6BA881DC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359999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18" name="Tijdelijke aanduiding voor titel 1">
            <a:extLst>
              <a:ext uri="{FF2B5EF4-FFF2-40B4-BE49-F238E27FC236}">
                <a16:creationId xmlns:a16="http://schemas.microsoft.com/office/drawing/2014/main" id="{8A47CD0A-6D98-2ACC-56EC-51D5F4E6B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004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3327217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images and titl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>
            <a:extLst>
              <a:ext uri="{FF2B5EF4-FFF2-40B4-BE49-F238E27FC236}">
                <a16:creationId xmlns:a16="http://schemas.microsoft.com/office/drawing/2014/main" id="{3B768417-84B8-4DE2-B012-8B10435FA345}"/>
              </a:ext>
            </a:extLst>
          </p:cNvPr>
          <p:cNvSpPr/>
          <p:nvPr/>
        </p:nvSpPr>
        <p:spPr>
          <a:xfrm rot="13500000">
            <a:off x="1161046" y="3798050"/>
            <a:ext cx="1781899" cy="1781899"/>
          </a:xfrm>
          <a:custGeom>
            <a:avLst/>
            <a:gdLst>
              <a:gd name="connsiteX0" fmla="*/ 0 w 1616455"/>
              <a:gd name="connsiteY0" fmla="*/ 0 h 1616455"/>
              <a:gd name="connsiteX1" fmla="*/ 1616455 w 1616455"/>
              <a:gd name="connsiteY1" fmla="*/ 0 h 1616455"/>
              <a:gd name="connsiteX2" fmla="*/ 1616455 w 1616455"/>
              <a:gd name="connsiteY2" fmla="*/ 1616455 h 1616455"/>
              <a:gd name="connsiteX3" fmla="*/ 0 w 1616455"/>
              <a:gd name="connsiteY3" fmla="*/ 1616455 h 1616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6455" h="1616455">
                <a:moveTo>
                  <a:pt x="0" y="0"/>
                </a:moveTo>
                <a:lnTo>
                  <a:pt x="1616455" y="0"/>
                </a:lnTo>
                <a:lnTo>
                  <a:pt x="1616455" y="1616455"/>
                </a:lnTo>
                <a:lnTo>
                  <a:pt x="0" y="1616455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7" name="Vrije vorm: vorm 26">
            <a:extLst>
              <a:ext uri="{FF2B5EF4-FFF2-40B4-BE49-F238E27FC236}">
                <a16:creationId xmlns:a16="http://schemas.microsoft.com/office/drawing/2014/main" id="{C5C134B3-0C65-09AB-E1C8-00A828796E03}"/>
              </a:ext>
            </a:extLst>
          </p:cNvPr>
          <p:cNvSpPr/>
          <p:nvPr/>
        </p:nvSpPr>
        <p:spPr>
          <a:xfrm>
            <a:off x="3312000" y="909007"/>
            <a:ext cx="2519999" cy="2519999"/>
          </a:xfrm>
          <a:custGeom>
            <a:avLst/>
            <a:gdLst>
              <a:gd name="connsiteX0" fmla="*/ 0 w 2286025"/>
              <a:gd name="connsiteY0" fmla="*/ 0 h 2286025"/>
              <a:gd name="connsiteX1" fmla="*/ 2286026 w 2286025"/>
              <a:gd name="connsiteY1" fmla="*/ 0 h 2286025"/>
              <a:gd name="connsiteX2" fmla="*/ 2286026 w 2286025"/>
              <a:gd name="connsiteY2" fmla="*/ 2286026 h 2286025"/>
              <a:gd name="connsiteX3" fmla="*/ 0 w 2286025"/>
              <a:gd name="connsiteY3" fmla="*/ 2286026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2286025">
                <a:moveTo>
                  <a:pt x="0" y="0"/>
                </a:moveTo>
                <a:lnTo>
                  <a:pt x="2286026" y="0"/>
                </a:lnTo>
                <a:lnTo>
                  <a:pt x="2286026" y="2286026"/>
                </a:lnTo>
                <a:lnTo>
                  <a:pt x="0" y="228602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8" name="Vrije vorm: vorm 27">
            <a:extLst>
              <a:ext uri="{FF2B5EF4-FFF2-40B4-BE49-F238E27FC236}">
                <a16:creationId xmlns:a16="http://schemas.microsoft.com/office/drawing/2014/main" id="{9960CBC0-B3E6-7815-A46E-4557FB4748A9}"/>
              </a:ext>
            </a:extLst>
          </p:cNvPr>
          <p:cNvSpPr/>
          <p:nvPr/>
        </p:nvSpPr>
        <p:spPr>
          <a:xfrm>
            <a:off x="792002" y="909007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9" name="Vrije vorm: vorm 28">
            <a:extLst>
              <a:ext uri="{FF2B5EF4-FFF2-40B4-BE49-F238E27FC236}">
                <a16:creationId xmlns:a16="http://schemas.microsoft.com/office/drawing/2014/main" id="{E370AB24-64BC-5CD5-795A-AFF00B6F927B}"/>
              </a:ext>
            </a:extLst>
          </p:cNvPr>
          <p:cNvSpPr/>
          <p:nvPr/>
        </p:nvSpPr>
        <p:spPr>
          <a:xfrm>
            <a:off x="3311999" y="3428994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5" name="Tijdelijke aanduiding voor afbeelding 24">
            <a:extLst>
              <a:ext uri="{FF2B5EF4-FFF2-40B4-BE49-F238E27FC236}">
                <a16:creationId xmlns:a16="http://schemas.microsoft.com/office/drawing/2014/main" id="{6886C291-C616-C8D3-E7D4-970392A52E6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91993" y="3429008"/>
            <a:ext cx="2519985" cy="2519986"/>
          </a:xfrm>
          <a:custGeom>
            <a:avLst/>
            <a:gdLst>
              <a:gd name="connsiteX0" fmla="*/ 1259993 w 2519985"/>
              <a:gd name="connsiteY0" fmla="*/ 0 h 2519986"/>
              <a:gd name="connsiteX1" fmla="*/ 2519985 w 2519985"/>
              <a:gd name="connsiteY1" fmla="*/ 1259993 h 2519986"/>
              <a:gd name="connsiteX2" fmla="*/ 1259993 w 2519985"/>
              <a:gd name="connsiteY2" fmla="*/ 2519986 h 2519986"/>
              <a:gd name="connsiteX3" fmla="*/ 0 w 2519985"/>
              <a:gd name="connsiteY3" fmla="*/ 1259993 h 2519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9985" h="2519986">
                <a:moveTo>
                  <a:pt x="1259993" y="0"/>
                </a:moveTo>
                <a:lnTo>
                  <a:pt x="2519985" y="1259993"/>
                </a:lnTo>
                <a:lnTo>
                  <a:pt x="1259993" y="2519986"/>
                </a:lnTo>
                <a:lnTo>
                  <a:pt x="0" y="125999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6B034BEE-BCA7-F72A-2C28-2D21AB93B96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11989" y="3428994"/>
            <a:ext cx="2520001" cy="2520000"/>
          </a:xfrm>
          <a:custGeom>
            <a:avLst/>
            <a:gdLst>
              <a:gd name="connsiteX0" fmla="*/ 1260000 w 2520001"/>
              <a:gd name="connsiteY0" fmla="*/ 0 h 2520000"/>
              <a:gd name="connsiteX1" fmla="*/ 2520001 w 2520001"/>
              <a:gd name="connsiteY1" fmla="*/ 1260000 h 2520000"/>
              <a:gd name="connsiteX2" fmla="*/ 1260000 w 2520001"/>
              <a:gd name="connsiteY2" fmla="*/ 2520000 h 2520000"/>
              <a:gd name="connsiteX3" fmla="*/ 0 w 2520001"/>
              <a:gd name="connsiteY3" fmla="*/ 1260000 h 2520000"/>
              <a:gd name="connsiteX4" fmla="*/ 1260000 w 2520001"/>
              <a:gd name="connsiteY4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20001" h="2520000">
                <a:moveTo>
                  <a:pt x="1260000" y="0"/>
                </a:moveTo>
                <a:cubicBezTo>
                  <a:pt x="1955879" y="0"/>
                  <a:pt x="2520001" y="564121"/>
                  <a:pt x="2520001" y="1260000"/>
                </a:cubicBezTo>
                <a:cubicBezTo>
                  <a:pt x="2520001" y="1955879"/>
                  <a:pt x="1955880" y="2520000"/>
                  <a:pt x="1260000" y="2520000"/>
                </a:cubicBezTo>
                <a:cubicBezTo>
                  <a:pt x="564122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16" name="Tijdelijke aanduiding voor afbeelding 15">
            <a:extLst>
              <a:ext uri="{FF2B5EF4-FFF2-40B4-BE49-F238E27FC236}">
                <a16:creationId xmlns:a16="http://schemas.microsoft.com/office/drawing/2014/main" id="{01794381-8EDE-2E41-B9B3-79B9AE44AC5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91990" y="909005"/>
            <a:ext cx="2520000" cy="2520000"/>
          </a:xfrm>
          <a:custGeom>
            <a:avLst/>
            <a:gdLst>
              <a:gd name="connsiteX0" fmla="*/ 1259999 w 2520000"/>
              <a:gd name="connsiteY0" fmla="*/ 0 h 2520000"/>
              <a:gd name="connsiteX1" fmla="*/ 2520000 w 2520000"/>
              <a:gd name="connsiteY1" fmla="*/ 1260000 h 2520000"/>
              <a:gd name="connsiteX2" fmla="*/ 1259999 w 2520000"/>
              <a:gd name="connsiteY2" fmla="*/ 2520000 h 2520000"/>
              <a:gd name="connsiteX3" fmla="*/ 6504 w 2520000"/>
              <a:gd name="connsiteY3" fmla="*/ 1388828 h 2520000"/>
              <a:gd name="connsiteX4" fmla="*/ 0 w 2520000"/>
              <a:gd name="connsiteY4" fmla="*/ 1260020 h 2520000"/>
              <a:gd name="connsiteX5" fmla="*/ 0 w 2520000"/>
              <a:gd name="connsiteY5" fmla="*/ 1259980 h 2520000"/>
              <a:gd name="connsiteX6" fmla="*/ 6504 w 2520000"/>
              <a:gd name="connsiteY6" fmla="*/ 1131172 h 2520000"/>
              <a:gd name="connsiteX7" fmla="*/ 1259999 w 2520000"/>
              <a:gd name="connsiteY7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1259999" y="0"/>
                </a:moveTo>
                <a:cubicBezTo>
                  <a:pt x="1955878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59999" y="2520000"/>
                </a:cubicBezTo>
                <a:cubicBezTo>
                  <a:pt x="607614" y="2520000"/>
                  <a:pt x="71029" y="2024191"/>
                  <a:pt x="6504" y="1388828"/>
                </a:cubicBezTo>
                <a:lnTo>
                  <a:pt x="0" y="1260020"/>
                </a:lnTo>
                <a:lnTo>
                  <a:pt x="0" y="1259980"/>
                </a:lnTo>
                <a:lnTo>
                  <a:pt x="6504" y="1131172"/>
                </a:lnTo>
                <a:cubicBezTo>
                  <a:pt x="71029" y="495810"/>
                  <a:pt x="607613" y="0"/>
                  <a:pt x="12599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image</a:t>
            </a:r>
          </a:p>
        </p:txBody>
      </p:sp>
      <p:sp>
        <p:nvSpPr>
          <p:cNvPr id="19" name="Tijdelijke aanduiding voor afbeelding 18">
            <a:extLst>
              <a:ext uri="{FF2B5EF4-FFF2-40B4-BE49-F238E27FC236}">
                <a16:creationId xmlns:a16="http://schemas.microsoft.com/office/drawing/2014/main" id="{6A98DD9D-D701-5D38-C060-9C5A926C2C9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311990" y="909007"/>
            <a:ext cx="2520000" cy="2520000"/>
          </a:xfrm>
          <a:custGeom>
            <a:avLst/>
            <a:gdLst>
              <a:gd name="connsiteX0" fmla="*/ 0 w 2520000"/>
              <a:gd name="connsiteY0" fmla="*/ 0 h 2520000"/>
              <a:gd name="connsiteX1" fmla="*/ 2520000 w 2520000"/>
              <a:gd name="connsiteY1" fmla="*/ 0 h 2520000"/>
              <a:gd name="connsiteX2" fmla="*/ 2520000 w 2520000"/>
              <a:gd name="connsiteY2" fmla="*/ 2520000 h 2520000"/>
              <a:gd name="connsiteX3" fmla="*/ 0 w 2520000"/>
              <a:gd name="connsiteY3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000" h="2520000"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7F5A9F8E-CB76-FE06-581A-32046AC40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9E3E10C7-DB8F-1DEA-47F5-04AEED1F0ED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60003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8B6BE901-FE9C-30D0-447E-3703D7A7A9EE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359999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D151BCFD-6870-D40D-18F2-59F59A63F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004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220119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and titl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afbeelding 18">
            <a:extLst>
              <a:ext uri="{FF2B5EF4-FFF2-40B4-BE49-F238E27FC236}">
                <a16:creationId xmlns:a16="http://schemas.microsoft.com/office/drawing/2014/main" id="{9FD9FC05-1E9C-E4F0-2FDB-F453836D410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92000" y="895491"/>
            <a:ext cx="5069196" cy="5069184"/>
          </a:xfrm>
          <a:custGeom>
            <a:avLst/>
            <a:gdLst>
              <a:gd name="connsiteX0" fmla="*/ 2531702 w 5069196"/>
              <a:gd name="connsiteY0" fmla="*/ 1383467 h 5069184"/>
              <a:gd name="connsiteX1" fmla="*/ 2530945 w 5069196"/>
              <a:gd name="connsiteY1" fmla="*/ 1398469 h 5069184"/>
              <a:gd name="connsiteX2" fmla="*/ 1398469 w 5069196"/>
              <a:gd name="connsiteY2" fmla="*/ 2530943 h 5069184"/>
              <a:gd name="connsiteX3" fmla="*/ 1274255 w 5069196"/>
              <a:gd name="connsiteY3" fmla="*/ 2537216 h 5069184"/>
              <a:gd name="connsiteX4" fmla="*/ 2532229 w 5069196"/>
              <a:gd name="connsiteY4" fmla="*/ 3795191 h 5069184"/>
              <a:gd name="connsiteX5" fmla="*/ 2557477 w 5069196"/>
              <a:gd name="connsiteY5" fmla="*/ 3544740 h 5069184"/>
              <a:gd name="connsiteX6" fmla="*/ 3575858 w 5069196"/>
              <a:gd name="connsiteY6" fmla="*/ 2551506 h 5069184"/>
              <a:gd name="connsiteX7" fmla="*/ 3680911 w 5069196"/>
              <a:gd name="connsiteY7" fmla="*/ 2537494 h 5069184"/>
              <a:gd name="connsiteX8" fmla="*/ 2531702 w 5069196"/>
              <a:gd name="connsiteY8" fmla="*/ 2537494 h 5069184"/>
              <a:gd name="connsiteX9" fmla="*/ 1268747 w 5069196"/>
              <a:gd name="connsiteY9" fmla="*/ 0 h 5069184"/>
              <a:gd name="connsiteX10" fmla="*/ 2530945 w 5069196"/>
              <a:gd name="connsiteY10" fmla="*/ 1139025 h 5069184"/>
              <a:gd name="connsiteX11" fmla="*/ 2531703 w 5069196"/>
              <a:gd name="connsiteY11" fmla="*/ 1154027 h 5069184"/>
              <a:gd name="connsiteX12" fmla="*/ 2531702 w 5069196"/>
              <a:gd name="connsiteY12" fmla="*/ 0 h 5069184"/>
              <a:gd name="connsiteX13" fmla="*/ 5069196 w 5069196"/>
              <a:gd name="connsiteY13" fmla="*/ 0 h 5069184"/>
              <a:gd name="connsiteX14" fmla="*/ 5069196 w 5069196"/>
              <a:gd name="connsiteY14" fmla="*/ 2537494 h 5069184"/>
              <a:gd name="connsiteX15" fmla="*/ 3915387 w 5069196"/>
              <a:gd name="connsiteY15" fmla="*/ 2537494 h 5069184"/>
              <a:gd name="connsiteX16" fmla="*/ 3930169 w 5069196"/>
              <a:gd name="connsiteY16" fmla="*/ 2538240 h 5069184"/>
              <a:gd name="connsiteX17" fmla="*/ 5069195 w 5069196"/>
              <a:gd name="connsiteY17" fmla="*/ 3800437 h 5069184"/>
              <a:gd name="connsiteX18" fmla="*/ 3800447 w 5069196"/>
              <a:gd name="connsiteY18" fmla="*/ 5069184 h 5069184"/>
              <a:gd name="connsiteX19" fmla="*/ 2557477 w 5069196"/>
              <a:gd name="connsiteY19" fmla="*/ 4056134 h 5069184"/>
              <a:gd name="connsiteX20" fmla="*/ 2532229 w 5069196"/>
              <a:gd name="connsiteY20" fmla="*/ 3805693 h 5069184"/>
              <a:gd name="connsiteX21" fmla="*/ 1268742 w 5069196"/>
              <a:gd name="connsiteY21" fmla="*/ 5069182 h 5069184"/>
              <a:gd name="connsiteX22" fmla="*/ 2 w 5069196"/>
              <a:gd name="connsiteY22" fmla="*/ 3800443 h 5069184"/>
              <a:gd name="connsiteX23" fmla="*/ 1263229 w 5069196"/>
              <a:gd name="connsiteY23" fmla="*/ 2537215 h 5069184"/>
              <a:gd name="connsiteX24" fmla="*/ 1139025 w 5069196"/>
              <a:gd name="connsiteY24" fmla="*/ 2530944 h 5069184"/>
              <a:gd name="connsiteX25" fmla="*/ 0 w 5069196"/>
              <a:gd name="connsiteY25" fmla="*/ 1268747 h 5069184"/>
              <a:gd name="connsiteX26" fmla="*/ 1268747 w 5069196"/>
              <a:gd name="connsiteY26" fmla="*/ 0 h 5069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069196" h="5069184">
                <a:moveTo>
                  <a:pt x="2531702" y="1383467"/>
                </a:moveTo>
                <a:lnTo>
                  <a:pt x="2530945" y="1398469"/>
                </a:lnTo>
                <a:cubicBezTo>
                  <a:pt x="2470304" y="1995591"/>
                  <a:pt x="1995592" y="2470302"/>
                  <a:pt x="1398469" y="2530943"/>
                </a:cubicBezTo>
                <a:lnTo>
                  <a:pt x="1274255" y="2537216"/>
                </a:lnTo>
                <a:lnTo>
                  <a:pt x="2532229" y="3795191"/>
                </a:lnTo>
                <a:lnTo>
                  <a:pt x="2557477" y="3544740"/>
                </a:lnTo>
                <a:cubicBezTo>
                  <a:pt x="2660995" y="3038862"/>
                  <a:pt x="3065585" y="2642654"/>
                  <a:pt x="3575858" y="2551506"/>
                </a:cubicBezTo>
                <a:lnTo>
                  <a:pt x="3680911" y="2537494"/>
                </a:lnTo>
                <a:lnTo>
                  <a:pt x="2531702" y="2537494"/>
                </a:lnTo>
                <a:close/>
                <a:moveTo>
                  <a:pt x="1268747" y="0"/>
                </a:moveTo>
                <a:cubicBezTo>
                  <a:pt x="1925663" y="0"/>
                  <a:pt x="2465971" y="499251"/>
                  <a:pt x="2530945" y="1139025"/>
                </a:cubicBezTo>
                <a:lnTo>
                  <a:pt x="2531703" y="1154027"/>
                </a:lnTo>
                <a:lnTo>
                  <a:pt x="2531702" y="0"/>
                </a:lnTo>
                <a:lnTo>
                  <a:pt x="5069196" y="0"/>
                </a:lnTo>
                <a:lnTo>
                  <a:pt x="5069196" y="2537494"/>
                </a:lnTo>
                <a:lnTo>
                  <a:pt x="3915387" y="2537494"/>
                </a:lnTo>
                <a:lnTo>
                  <a:pt x="3930169" y="2538240"/>
                </a:lnTo>
                <a:cubicBezTo>
                  <a:pt x="4569943" y="2603213"/>
                  <a:pt x="5069195" y="3143521"/>
                  <a:pt x="5069195" y="3800437"/>
                </a:cubicBezTo>
                <a:cubicBezTo>
                  <a:pt x="5069195" y="4501147"/>
                  <a:pt x="4501158" y="5069184"/>
                  <a:pt x="3800447" y="5069184"/>
                </a:cubicBezTo>
                <a:cubicBezTo>
                  <a:pt x="3187327" y="5069184"/>
                  <a:pt x="2675783" y="4634281"/>
                  <a:pt x="2557477" y="4056134"/>
                </a:cubicBezTo>
                <a:lnTo>
                  <a:pt x="2532229" y="3805693"/>
                </a:lnTo>
                <a:lnTo>
                  <a:pt x="1268742" y="5069182"/>
                </a:lnTo>
                <a:lnTo>
                  <a:pt x="2" y="3800443"/>
                </a:lnTo>
                <a:lnTo>
                  <a:pt x="1263229" y="2537215"/>
                </a:lnTo>
                <a:lnTo>
                  <a:pt x="1139025" y="2530944"/>
                </a:lnTo>
                <a:cubicBezTo>
                  <a:pt x="499253" y="2465971"/>
                  <a:pt x="1" y="1925663"/>
                  <a:pt x="0" y="1268747"/>
                </a:cubicBezTo>
                <a:cubicBezTo>
                  <a:pt x="0" y="568037"/>
                  <a:pt x="568037" y="0"/>
                  <a:pt x="12687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C5E14ACC-E961-C39E-8626-15E7DAC7E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F4B10D55-D172-4B12-0A23-7CF43FFC12F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60003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93226495-8975-835A-3C9D-E47349D5D158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359999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E7A8F1E1-B017-A0D5-F35A-11EBA0F86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004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34019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and titl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Vrije vorm: vorm 10">
            <a:extLst>
              <a:ext uri="{FF2B5EF4-FFF2-40B4-BE49-F238E27FC236}">
                <a16:creationId xmlns:a16="http://schemas.microsoft.com/office/drawing/2014/main" id="{42CFF806-F8B3-D15B-28AA-4E802B03AA4A}"/>
              </a:ext>
            </a:extLst>
          </p:cNvPr>
          <p:cNvSpPr>
            <a:spLocks noChangeAspect="1"/>
          </p:cNvSpPr>
          <p:nvPr/>
        </p:nvSpPr>
        <p:spPr>
          <a:xfrm rot="10800000">
            <a:off x="791999" y="3428989"/>
            <a:ext cx="2519999" cy="2520000"/>
          </a:xfrm>
          <a:custGeom>
            <a:avLst/>
            <a:gdLst>
              <a:gd name="connsiteX0" fmla="*/ 2286035 w 2286035"/>
              <a:gd name="connsiteY0" fmla="*/ 0 h 2286036"/>
              <a:gd name="connsiteX1" fmla="*/ 2286036 w 2286035"/>
              <a:gd name="connsiteY1" fmla="*/ 2286036 h 2286036"/>
              <a:gd name="connsiteX2" fmla="*/ 0 w 2286035"/>
              <a:gd name="connsiteY2" fmla="*/ 2286037 h 2286036"/>
              <a:gd name="connsiteX3" fmla="*/ 2286035 w 2286035"/>
              <a:gd name="connsiteY3" fmla="*/ 0 h 2286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35" h="2286036">
                <a:moveTo>
                  <a:pt x="2286035" y="0"/>
                </a:moveTo>
                <a:lnTo>
                  <a:pt x="2286036" y="2286036"/>
                </a:lnTo>
                <a:lnTo>
                  <a:pt x="0" y="2286037"/>
                </a:lnTo>
                <a:lnTo>
                  <a:pt x="2286035" y="0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2" name="Vrije vorm: vorm 11">
            <a:extLst>
              <a:ext uri="{FF2B5EF4-FFF2-40B4-BE49-F238E27FC236}">
                <a16:creationId xmlns:a16="http://schemas.microsoft.com/office/drawing/2014/main" id="{61F6E6B7-245A-9CA5-4BBE-F4D7E30E1BAA}"/>
              </a:ext>
            </a:extLst>
          </p:cNvPr>
          <p:cNvSpPr/>
          <p:nvPr/>
        </p:nvSpPr>
        <p:spPr>
          <a:xfrm>
            <a:off x="3311986" y="3429000"/>
            <a:ext cx="2519999" cy="2519999"/>
          </a:xfrm>
          <a:custGeom>
            <a:avLst/>
            <a:gdLst>
              <a:gd name="connsiteX0" fmla="*/ 0 w 2286025"/>
              <a:gd name="connsiteY0" fmla="*/ 0 h 2286025"/>
              <a:gd name="connsiteX1" fmla="*/ 2286026 w 2286025"/>
              <a:gd name="connsiteY1" fmla="*/ 0 h 2286025"/>
              <a:gd name="connsiteX2" fmla="*/ 2286026 w 2286025"/>
              <a:gd name="connsiteY2" fmla="*/ 2286026 h 2286025"/>
              <a:gd name="connsiteX3" fmla="*/ 0 w 2286025"/>
              <a:gd name="connsiteY3" fmla="*/ 2286026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2286025">
                <a:moveTo>
                  <a:pt x="0" y="0"/>
                </a:moveTo>
                <a:lnTo>
                  <a:pt x="2286026" y="0"/>
                </a:lnTo>
                <a:lnTo>
                  <a:pt x="2286026" y="2286026"/>
                </a:lnTo>
                <a:lnTo>
                  <a:pt x="0" y="228602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3" name="Vrije vorm: vorm 12">
            <a:extLst>
              <a:ext uri="{FF2B5EF4-FFF2-40B4-BE49-F238E27FC236}">
                <a16:creationId xmlns:a16="http://schemas.microsoft.com/office/drawing/2014/main" id="{F1822B71-9E93-66D0-8971-291CB800F398}"/>
              </a:ext>
            </a:extLst>
          </p:cNvPr>
          <p:cNvSpPr/>
          <p:nvPr/>
        </p:nvSpPr>
        <p:spPr>
          <a:xfrm>
            <a:off x="3311974" y="909004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6304FB0C-1A71-9573-A10B-25CE18784514}"/>
              </a:ext>
            </a:extLst>
          </p:cNvPr>
          <p:cNvSpPr>
            <a:spLocks noChangeAspect="1"/>
          </p:cNvSpPr>
          <p:nvPr/>
        </p:nvSpPr>
        <p:spPr>
          <a:xfrm rot="16200000">
            <a:off x="1421960" y="1538992"/>
            <a:ext cx="2520000" cy="1260001"/>
          </a:xfrm>
          <a:custGeom>
            <a:avLst/>
            <a:gdLst>
              <a:gd name="connsiteX0" fmla="*/ 2286026 w 2286025"/>
              <a:gd name="connsiteY0" fmla="*/ 1143013 h 1143013"/>
              <a:gd name="connsiteX1" fmla="*/ 0 w 2286025"/>
              <a:gd name="connsiteY1" fmla="*/ 1143013 h 1143013"/>
              <a:gd name="connsiteX2" fmla="*/ 1143012 w 2286025"/>
              <a:gd name="connsiteY2" fmla="*/ 0 h 1143013"/>
              <a:gd name="connsiteX3" fmla="*/ 2286026 w 2286025"/>
              <a:gd name="connsiteY3" fmla="*/ 1143013 h 1143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1143013">
                <a:moveTo>
                  <a:pt x="2286026" y="1143013"/>
                </a:moveTo>
                <a:lnTo>
                  <a:pt x="0" y="1143013"/>
                </a:lnTo>
                <a:cubicBezTo>
                  <a:pt x="-1" y="511784"/>
                  <a:pt x="511784" y="0"/>
                  <a:pt x="1143012" y="0"/>
                </a:cubicBezTo>
                <a:cubicBezTo>
                  <a:pt x="1774241" y="0"/>
                  <a:pt x="2286026" y="51178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BA58B76A-CEC7-D85B-0901-05DD3F1D08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8C2543FC-EAEB-EACC-BCAA-6F7DAA21C90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60003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AC3E9E7A-50F5-7585-C78D-4F3093BFE421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359999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A20E4E9F-1DBA-2DCE-8D2B-013837E17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004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735783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images and titl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FDABA6E2-685F-E6F3-F709-98EA777E5AD2}"/>
              </a:ext>
            </a:extLst>
          </p:cNvPr>
          <p:cNvSpPr>
            <a:spLocks noChangeAspect="1"/>
          </p:cNvSpPr>
          <p:nvPr/>
        </p:nvSpPr>
        <p:spPr>
          <a:xfrm rot="10800000">
            <a:off x="792025" y="3428989"/>
            <a:ext cx="2519999" cy="2520000"/>
          </a:xfrm>
          <a:custGeom>
            <a:avLst/>
            <a:gdLst>
              <a:gd name="connsiteX0" fmla="*/ 2286035 w 2286035"/>
              <a:gd name="connsiteY0" fmla="*/ 0 h 2286036"/>
              <a:gd name="connsiteX1" fmla="*/ 2286036 w 2286035"/>
              <a:gd name="connsiteY1" fmla="*/ 2286036 h 2286036"/>
              <a:gd name="connsiteX2" fmla="*/ 0 w 2286035"/>
              <a:gd name="connsiteY2" fmla="*/ 2286037 h 2286036"/>
              <a:gd name="connsiteX3" fmla="*/ 2286035 w 2286035"/>
              <a:gd name="connsiteY3" fmla="*/ 0 h 2286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35" h="2286036">
                <a:moveTo>
                  <a:pt x="2286035" y="0"/>
                </a:moveTo>
                <a:lnTo>
                  <a:pt x="2286036" y="2286036"/>
                </a:lnTo>
                <a:lnTo>
                  <a:pt x="0" y="2286037"/>
                </a:lnTo>
                <a:lnTo>
                  <a:pt x="2286035" y="0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B4E0EE34-F0EB-A78A-7732-A6498A98A521}"/>
              </a:ext>
            </a:extLst>
          </p:cNvPr>
          <p:cNvSpPr/>
          <p:nvPr/>
        </p:nvSpPr>
        <p:spPr>
          <a:xfrm>
            <a:off x="3312012" y="3429000"/>
            <a:ext cx="2519999" cy="2519999"/>
          </a:xfrm>
          <a:custGeom>
            <a:avLst/>
            <a:gdLst>
              <a:gd name="connsiteX0" fmla="*/ 0 w 2286025"/>
              <a:gd name="connsiteY0" fmla="*/ 0 h 2286025"/>
              <a:gd name="connsiteX1" fmla="*/ 2286026 w 2286025"/>
              <a:gd name="connsiteY1" fmla="*/ 0 h 2286025"/>
              <a:gd name="connsiteX2" fmla="*/ 2286026 w 2286025"/>
              <a:gd name="connsiteY2" fmla="*/ 2286026 h 2286025"/>
              <a:gd name="connsiteX3" fmla="*/ 0 w 2286025"/>
              <a:gd name="connsiteY3" fmla="*/ 2286026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2286025">
                <a:moveTo>
                  <a:pt x="0" y="0"/>
                </a:moveTo>
                <a:lnTo>
                  <a:pt x="2286026" y="0"/>
                </a:lnTo>
                <a:lnTo>
                  <a:pt x="2286026" y="2286026"/>
                </a:lnTo>
                <a:lnTo>
                  <a:pt x="0" y="228602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B5215D8D-8999-4F4C-B87B-B969396575A3}"/>
              </a:ext>
            </a:extLst>
          </p:cNvPr>
          <p:cNvSpPr/>
          <p:nvPr/>
        </p:nvSpPr>
        <p:spPr>
          <a:xfrm>
            <a:off x="3312000" y="909004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E5A0618B-04D3-6E5A-B9A9-0F3B2B739994}"/>
              </a:ext>
            </a:extLst>
          </p:cNvPr>
          <p:cNvSpPr>
            <a:spLocks noChangeAspect="1"/>
          </p:cNvSpPr>
          <p:nvPr/>
        </p:nvSpPr>
        <p:spPr>
          <a:xfrm rot="16200000">
            <a:off x="1421986" y="1538992"/>
            <a:ext cx="2520000" cy="1260001"/>
          </a:xfrm>
          <a:custGeom>
            <a:avLst/>
            <a:gdLst>
              <a:gd name="connsiteX0" fmla="*/ 2286026 w 2286025"/>
              <a:gd name="connsiteY0" fmla="*/ 1143013 h 1143013"/>
              <a:gd name="connsiteX1" fmla="*/ 0 w 2286025"/>
              <a:gd name="connsiteY1" fmla="*/ 1143013 h 1143013"/>
              <a:gd name="connsiteX2" fmla="*/ 1143012 w 2286025"/>
              <a:gd name="connsiteY2" fmla="*/ 0 h 1143013"/>
              <a:gd name="connsiteX3" fmla="*/ 2286026 w 2286025"/>
              <a:gd name="connsiteY3" fmla="*/ 1143013 h 1143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1143013">
                <a:moveTo>
                  <a:pt x="2286026" y="1143013"/>
                </a:moveTo>
                <a:lnTo>
                  <a:pt x="0" y="1143013"/>
                </a:lnTo>
                <a:cubicBezTo>
                  <a:pt x="-1" y="511784"/>
                  <a:pt x="511784" y="0"/>
                  <a:pt x="1143012" y="0"/>
                </a:cubicBezTo>
                <a:cubicBezTo>
                  <a:pt x="1774241" y="0"/>
                  <a:pt x="2286026" y="51178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Tijdelijke aanduiding voor afbeelding 19">
            <a:extLst>
              <a:ext uri="{FF2B5EF4-FFF2-40B4-BE49-F238E27FC236}">
                <a16:creationId xmlns:a16="http://schemas.microsoft.com/office/drawing/2014/main" id="{5BBC29BB-6510-527C-2816-2652A98FAAC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11982" y="3428989"/>
            <a:ext cx="2520000" cy="2520000"/>
          </a:xfrm>
          <a:custGeom>
            <a:avLst/>
            <a:gdLst>
              <a:gd name="connsiteX0" fmla="*/ 0 w 2520000"/>
              <a:gd name="connsiteY0" fmla="*/ 0 h 2520000"/>
              <a:gd name="connsiteX1" fmla="*/ 2520000 w 2520000"/>
              <a:gd name="connsiteY1" fmla="*/ 0 h 2520000"/>
              <a:gd name="connsiteX2" fmla="*/ 2520000 w 2520000"/>
              <a:gd name="connsiteY2" fmla="*/ 2520000 h 2520000"/>
              <a:gd name="connsiteX3" fmla="*/ 0 w 2520000"/>
              <a:gd name="connsiteY3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000" h="2520000"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17" name="Tijdelijke aanduiding voor afbeelding 16">
            <a:extLst>
              <a:ext uri="{FF2B5EF4-FFF2-40B4-BE49-F238E27FC236}">
                <a16:creationId xmlns:a16="http://schemas.microsoft.com/office/drawing/2014/main" id="{2FD023ED-19A9-752E-B06F-C0051E916EF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311969" y="908993"/>
            <a:ext cx="2520001" cy="2520000"/>
          </a:xfrm>
          <a:custGeom>
            <a:avLst/>
            <a:gdLst>
              <a:gd name="connsiteX0" fmla="*/ 1260000 w 2520001"/>
              <a:gd name="connsiteY0" fmla="*/ 0 h 2520000"/>
              <a:gd name="connsiteX1" fmla="*/ 2520001 w 2520001"/>
              <a:gd name="connsiteY1" fmla="*/ 1260000 h 2520000"/>
              <a:gd name="connsiteX2" fmla="*/ 1260000 w 2520001"/>
              <a:gd name="connsiteY2" fmla="*/ 2520000 h 2520000"/>
              <a:gd name="connsiteX3" fmla="*/ 0 w 2520001"/>
              <a:gd name="connsiteY3" fmla="*/ 1260000 h 2520000"/>
              <a:gd name="connsiteX4" fmla="*/ 1260000 w 2520001"/>
              <a:gd name="connsiteY4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20001" h="2520000">
                <a:moveTo>
                  <a:pt x="1260000" y="0"/>
                </a:moveTo>
                <a:cubicBezTo>
                  <a:pt x="1955879" y="0"/>
                  <a:pt x="2520001" y="564121"/>
                  <a:pt x="2520001" y="1260000"/>
                </a:cubicBezTo>
                <a:cubicBezTo>
                  <a:pt x="2520001" y="1955879"/>
                  <a:pt x="1955880" y="2520000"/>
                  <a:pt x="1260000" y="2520000"/>
                </a:cubicBezTo>
                <a:cubicBezTo>
                  <a:pt x="564122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BD06A1A4-7662-2810-DAF5-DD1A9A281AE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91994" y="3428978"/>
            <a:ext cx="2520000" cy="2520001"/>
          </a:xfrm>
          <a:custGeom>
            <a:avLst/>
            <a:gdLst>
              <a:gd name="connsiteX0" fmla="*/ 2520000 w 2520000"/>
              <a:gd name="connsiteY0" fmla="*/ 0 h 2520001"/>
              <a:gd name="connsiteX1" fmla="*/ 1 w 2520000"/>
              <a:gd name="connsiteY1" fmla="*/ 2520001 h 2520001"/>
              <a:gd name="connsiteX2" fmla="*/ 0 w 2520000"/>
              <a:gd name="connsiteY2" fmla="*/ 1 h 25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0000" h="2520001">
                <a:moveTo>
                  <a:pt x="2520000" y="0"/>
                </a:moveTo>
                <a:lnTo>
                  <a:pt x="1" y="2520001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A08C4A73-29AF-49AA-7154-4FC8ED409A0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051957" y="908982"/>
            <a:ext cx="1260001" cy="2520001"/>
          </a:xfrm>
          <a:custGeom>
            <a:avLst/>
            <a:gdLst>
              <a:gd name="connsiteX0" fmla="*/ 1260001 w 1260001"/>
              <a:gd name="connsiteY0" fmla="*/ 0 h 2520001"/>
              <a:gd name="connsiteX1" fmla="*/ 1260001 w 1260001"/>
              <a:gd name="connsiteY1" fmla="*/ 2520001 h 2520001"/>
              <a:gd name="connsiteX2" fmla="*/ 0 w 1260001"/>
              <a:gd name="connsiteY2" fmla="*/ 1260001 h 2520001"/>
              <a:gd name="connsiteX3" fmla="*/ 1260001 w 1260001"/>
              <a:gd name="connsiteY3" fmla="*/ 0 h 25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0001" h="2520001">
                <a:moveTo>
                  <a:pt x="1260001" y="0"/>
                </a:moveTo>
                <a:lnTo>
                  <a:pt x="1260001" y="2520001"/>
                </a:lnTo>
                <a:cubicBezTo>
                  <a:pt x="564165" y="2520002"/>
                  <a:pt x="0" y="1955835"/>
                  <a:pt x="0" y="1260001"/>
                </a:cubicBezTo>
                <a:cubicBezTo>
                  <a:pt x="0" y="564166"/>
                  <a:pt x="564165" y="0"/>
                  <a:pt x="126000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E095324B-4C25-8413-FE7E-B4B6378C59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559F63C7-69F7-424D-3FEC-2F33F2A2F6A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60003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8012EDBE-367F-5EDC-615E-6E6C9EC93676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359999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B7998C29-AE79-CA1A-8C5B-FD957C36B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004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31566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and titl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5EBE94DE-4B26-060E-5A1E-F2B6C047F9F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92000" y="908993"/>
            <a:ext cx="5033769" cy="5033789"/>
          </a:xfrm>
          <a:custGeom>
            <a:avLst/>
            <a:gdLst>
              <a:gd name="connsiteX0" fmla="*/ 2519964 w 5033769"/>
              <a:gd name="connsiteY0" fmla="*/ 1382954 h 5033789"/>
              <a:gd name="connsiteX1" fmla="*/ 2519964 w 5033769"/>
              <a:gd name="connsiteY1" fmla="*/ 2513777 h 5033789"/>
              <a:gd name="connsiteX2" fmla="*/ 2520001 w 5033769"/>
              <a:gd name="connsiteY2" fmla="*/ 2513777 h 5033789"/>
              <a:gd name="connsiteX3" fmla="*/ 2519989 w 5033769"/>
              <a:gd name="connsiteY3" fmla="*/ 2513789 h 5033789"/>
              <a:gd name="connsiteX4" fmla="*/ 3649376 w 5033769"/>
              <a:gd name="connsiteY4" fmla="*/ 2513789 h 5033789"/>
              <a:gd name="connsiteX5" fmla="*/ 3535235 w 5033769"/>
              <a:gd name="connsiteY5" fmla="*/ 2497467 h 5033789"/>
              <a:gd name="connsiteX6" fmla="*/ 2520261 w 5033769"/>
              <a:gd name="connsiteY6" fmla="*/ 1388840 h 5033789"/>
              <a:gd name="connsiteX7" fmla="*/ 2519964 w 5033769"/>
              <a:gd name="connsiteY7" fmla="*/ 0 h 5033789"/>
              <a:gd name="connsiteX8" fmla="*/ 2519964 w 5033769"/>
              <a:gd name="connsiteY8" fmla="*/ 1137072 h 5033789"/>
              <a:gd name="connsiteX9" fmla="*/ 2520261 w 5033769"/>
              <a:gd name="connsiteY9" fmla="*/ 1131185 h 5033789"/>
              <a:gd name="connsiteX10" fmla="*/ 3773756 w 5033769"/>
              <a:gd name="connsiteY10" fmla="*/ 13 h 5033789"/>
              <a:gd name="connsiteX11" fmla="*/ 5033757 w 5033769"/>
              <a:gd name="connsiteY11" fmla="*/ 1260013 h 5033789"/>
              <a:gd name="connsiteX12" fmla="*/ 3902584 w 5033769"/>
              <a:gd name="connsiteY12" fmla="*/ 2513507 h 5033789"/>
              <a:gd name="connsiteX13" fmla="*/ 3897013 w 5033769"/>
              <a:gd name="connsiteY13" fmla="*/ 2513789 h 5033789"/>
              <a:gd name="connsiteX14" fmla="*/ 5033769 w 5033769"/>
              <a:gd name="connsiteY14" fmla="*/ 2513789 h 5033789"/>
              <a:gd name="connsiteX15" fmla="*/ 5033768 w 5033769"/>
              <a:gd name="connsiteY15" fmla="*/ 5033789 h 5033789"/>
              <a:gd name="connsiteX16" fmla="*/ 2513768 w 5033769"/>
              <a:gd name="connsiteY16" fmla="*/ 5033789 h 5033789"/>
              <a:gd name="connsiteX17" fmla="*/ 2513769 w 5033769"/>
              <a:gd name="connsiteY17" fmla="*/ 2520008 h 5033789"/>
              <a:gd name="connsiteX18" fmla="*/ 1 w 5033769"/>
              <a:gd name="connsiteY18" fmla="*/ 5033777 h 5033789"/>
              <a:gd name="connsiteX19" fmla="*/ 0 w 5033769"/>
              <a:gd name="connsiteY19" fmla="*/ 2513777 h 5033789"/>
              <a:gd name="connsiteX20" fmla="*/ 2458226 w 5033769"/>
              <a:gd name="connsiteY20" fmla="*/ 2513776 h 5033789"/>
              <a:gd name="connsiteX21" fmla="*/ 2266042 w 5033769"/>
              <a:gd name="connsiteY21" fmla="*/ 2494401 h 5033789"/>
              <a:gd name="connsiteX22" fmla="*/ 1259962 w 5033769"/>
              <a:gd name="connsiteY22" fmla="*/ 1260001 h 5033789"/>
              <a:gd name="connsiteX23" fmla="*/ 2519964 w 5033769"/>
              <a:gd name="connsiteY23" fmla="*/ 0 h 5033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033769" h="5033789">
                <a:moveTo>
                  <a:pt x="2519964" y="1382954"/>
                </a:moveTo>
                <a:lnTo>
                  <a:pt x="2519964" y="2513777"/>
                </a:lnTo>
                <a:lnTo>
                  <a:pt x="2520001" y="2513777"/>
                </a:lnTo>
                <a:lnTo>
                  <a:pt x="2519989" y="2513789"/>
                </a:lnTo>
                <a:lnTo>
                  <a:pt x="3649376" y="2513789"/>
                </a:lnTo>
                <a:lnTo>
                  <a:pt x="3535235" y="2497467"/>
                </a:lnTo>
                <a:cubicBezTo>
                  <a:pt x="2994600" y="2393880"/>
                  <a:pt x="2576720" y="1944783"/>
                  <a:pt x="2520261" y="1388840"/>
                </a:cubicBezTo>
                <a:close/>
                <a:moveTo>
                  <a:pt x="2519964" y="0"/>
                </a:moveTo>
                <a:lnTo>
                  <a:pt x="2519964" y="1137072"/>
                </a:lnTo>
                <a:lnTo>
                  <a:pt x="2520261" y="1131185"/>
                </a:lnTo>
                <a:cubicBezTo>
                  <a:pt x="2584786" y="495822"/>
                  <a:pt x="3121369" y="13"/>
                  <a:pt x="3773756" y="13"/>
                </a:cubicBezTo>
                <a:cubicBezTo>
                  <a:pt x="4469635" y="13"/>
                  <a:pt x="5033757" y="564134"/>
                  <a:pt x="5033757" y="1260013"/>
                </a:cubicBezTo>
                <a:cubicBezTo>
                  <a:pt x="5033757" y="1912399"/>
                  <a:pt x="4537948" y="2448983"/>
                  <a:pt x="3902584" y="2513507"/>
                </a:cubicBezTo>
                <a:lnTo>
                  <a:pt x="3897013" y="2513789"/>
                </a:lnTo>
                <a:lnTo>
                  <a:pt x="5033769" y="2513789"/>
                </a:lnTo>
                <a:lnTo>
                  <a:pt x="5033768" y="5033789"/>
                </a:lnTo>
                <a:lnTo>
                  <a:pt x="2513768" y="5033789"/>
                </a:lnTo>
                <a:lnTo>
                  <a:pt x="2513769" y="2520008"/>
                </a:lnTo>
                <a:lnTo>
                  <a:pt x="1" y="5033777"/>
                </a:lnTo>
                <a:lnTo>
                  <a:pt x="0" y="2513777"/>
                </a:lnTo>
                <a:lnTo>
                  <a:pt x="2458226" y="2513776"/>
                </a:lnTo>
                <a:lnTo>
                  <a:pt x="2266042" y="2494401"/>
                </a:lnTo>
                <a:cubicBezTo>
                  <a:pt x="1691901" y="2376903"/>
                  <a:pt x="1259962" y="1868856"/>
                  <a:pt x="1259962" y="1260001"/>
                </a:cubicBezTo>
                <a:cubicBezTo>
                  <a:pt x="1259962" y="564166"/>
                  <a:pt x="1824128" y="0"/>
                  <a:pt x="251996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DEEC7AAE-2A42-6069-F1A6-C7D217647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F778F810-5F5A-9B53-5B63-2471BAD49B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60003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BF94D279-3EA0-F099-3F03-98B0B91610FB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359999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0AF528A-29A4-72B3-8610-67795CB83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004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919450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and titl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76F6EEEB-9971-9726-81A6-A842C217CA1A}"/>
              </a:ext>
            </a:extLst>
          </p:cNvPr>
          <p:cNvSpPr/>
          <p:nvPr/>
        </p:nvSpPr>
        <p:spPr>
          <a:xfrm>
            <a:off x="3311975" y="3429000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97B128-04E7-F095-D863-25F3756FB4B4}"/>
              </a:ext>
            </a:extLst>
          </p:cNvPr>
          <p:cNvSpPr>
            <a:spLocks noChangeAspect="1"/>
          </p:cNvSpPr>
          <p:nvPr/>
        </p:nvSpPr>
        <p:spPr>
          <a:xfrm>
            <a:off x="3311961" y="912007"/>
            <a:ext cx="2519999" cy="2520000"/>
          </a:xfrm>
          <a:custGeom>
            <a:avLst/>
            <a:gdLst>
              <a:gd name="connsiteX0" fmla="*/ 2286035 w 2286035"/>
              <a:gd name="connsiteY0" fmla="*/ 0 h 2286036"/>
              <a:gd name="connsiteX1" fmla="*/ 2286036 w 2286035"/>
              <a:gd name="connsiteY1" fmla="*/ 2286036 h 2286036"/>
              <a:gd name="connsiteX2" fmla="*/ 0 w 2286035"/>
              <a:gd name="connsiteY2" fmla="*/ 2286037 h 2286036"/>
              <a:gd name="connsiteX3" fmla="*/ 2286035 w 2286035"/>
              <a:gd name="connsiteY3" fmla="*/ 0 h 2286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35" h="2286036">
                <a:moveTo>
                  <a:pt x="2286035" y="0"/>
                </a:moveTo>
                <a:lnTo>
                  <a:pt x="2286036" y="2286036"/>
                </a:lnTo>
                <a:lnTo>
                  <a:pt x="0" y="2286037"/>
                </a:lnTo>
                <a:lnTo>
                  <a:pt x="2286035" y="0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69DDE691-C5AE-BC2F-E04B-661180E83819}"/>
              </a:ext>
            </a:extLst>
          </p:cNvPr>
          <p:cNvSpPr>
            <a:spLocks noChangeAspect="1"/>
          </p:cNvSpPr>
          <p:nvPr/>
        </p:nvSpPr>
        <p:spPr>
          <a:xfrm>
            <a:off x="792000" y="917534"/>
            <a:ext cx="2520057" cy="5031466"/>
          </a:xfrm>
          <a:custGeom>
            <a:avLst/>
            <a:gdLst>
              <a:gd name="connsiteX0" fmla="*/ 2520056 w 2520057"/>
              <a:gd name="connsiteY0" fmla="*/ 0 h 5031466"/>
              <a:gd name="connsiteX1" fmla="*/ 2520057 w 2520057"/>
              <a:gd name="connsiteY1" fmla="*/ 2520000 h 5031466"/>
              <a:gd name="connsiteX2" fmla="*/ 2520000 w 2520057"/>
              <a:gd name="connsiteY2" fmla="*/ 2520000 h 5031466"/>
              <a:gd name="connsiteX3" fmla="*/ 2520000 w 2520057"/>
              <a:gd name="connsiteY3" fmla="*/ 5031466 h 5031466"/>
              <a:gd name="connsiteX4" fmla="*/ 0 w 2520057"/>
              <a:gd name="connsiteY4" fmla="*/ 5031466 h 5031466"/>
              <a:gd name="connsiteX5" fmla="*/ 0 w 2520057"/>
              <a:gd name="connsiteY5" fmla="*/ 2511466 h 5031466"/>
              <a:gd name="connsiteX6" fmla="*/ 8592 w 2520057"/>
              <a:gd name="connsiteY6" fmla="*/ 2511466 h 5031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57" h="5031466">
                <a:moveTo>
                  <a:pt x="2520056" y="0"/>
                </a:moveTo>
                <a:lnTo>
                  <a:pt x="2520057" y="2520000"/>
                </a:lnTo>
                <a:lnTo>
                  <a:pt x="2520000" y="2520000"/>
                </a:lnTo>
                <a:lnTo>
                  <a:pt x="2520000" y="5031466"/>
                </a:lnTo>
                <a:lnTo>
                  <a:pt x="0" y="5031466"/>
                </a:lnTo>
                <a:lnTo>
                  <a:pt x="0" y="2511466"/>
                </a:lnTo>
                <a:lnTo>
                  <a:pt x="8592" y="251146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2A3DDEB5-BA75-E7A8-29D1-94C605B394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179C683E-45A5-D0DF-F0E7-2C1485107A0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60003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C8B105F0-881E-7CC1-4DBF-130B442560C7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359999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F70DBFC1-F6C3-5CEB-B694-DEAF5E02C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004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336870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images and titl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76F6EEEB-9971-9726-81A6-A842C217CA1A}"/>
              </a:ext>
            </a:extLst>
          </p:cNvPr>
          <p:cNvSpPr/>
          <p:nvPr/>
        </p:nvSpPr>
        <p:spPr>
          <a:xfrm>
            <a:off x="3312000" y="3429000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97B128-04E7-F095-D863-25F3756FB4B4}"/>
              </a:ext>
            </a:extLst>
          </p:cNvPr>
          <p:cNvSpPr>
            <a:spLocks noChangeAspect="1"/>
          </p:cNvSpPr>
          <p:nvPr/>
        </p:nvSpPr>
        <p:spPr>
          <a:xfrm>
            <a:off x="3311986" y="912007"/>
            <a:ext cx="2519999" cy="2520000"/>
          </a:xfrm>
          <a:custGeom>
            <a:avLst/>
            <a:gdLst>
              <a:gd name="connsiteX0" fmla="*/ 2286035 w 2286035"/>
              <a:gd name="connsiteY0" fmla="*/ 0 h 2286036"/>
              <a:gd name="connsiteX1" fmla="*/ 2286036 w 2286035"/>
              <a:gd name="connsiteY1" fmla="*/ 2286036 h 2286036"/>
              <a:gd name="connsiteX2" fmla="*/ 0 w 2286035"/>
              <a:gd name="connsiteY2" fmla="*/ 2286037 h 2286036"/>
              <a:gd name="connsiteX3" fmla="*/ 2286035 w 2286035"/>
              <a:gd name="connsiteY3" fmla="*/ 0 h 2286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35" h="2286036">
                <a:moveTo>
                  <a:pt x="2286035" y="0"/>
                </a:moveTo>
                <a:lnTo>
                  <a:pt x="2286036" y="2286036"/>
                </a:lnTo>
                <a:lnTo>
                  <a:pt x="0" y="2286037"/>
                </a:lnTo>
                <a:lnTo>
                  <a:pt x="2286035" y="0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69DDE691-C5AE-BC2F-E04B-661180E83819}"/>
              </a:ext>
            </a:extLst>
          </p:cNvPr>
          <p:cNvSpPr>
            <a:spLocks noChangeAspect="1"/>
          </p:cNvSpPr>
          <p:nvPr/>
        </p:nvSpPr>
        <p:spPr>
          <a:xfrm>
            <a:off x="792025" y="917534"/>
            <a:ext cx="2520057" cy="5031466"/>
          </a:xfrm>
          <a:custGeom>
            <a:avLst/>
            <a:gdLst>
              <a:gd name="connsiteX0" fmla="*/ 2520056 w 2520057"/>
              <a:gd name="connsiteY0" fmla="*/ 0 h 5031466"/>
              <a:gd name="connsiteX1" fmla="*/ 2520057 w 2520057"/>
              <a:gd name="connsiteY1" fmla="*/ 2520000 h 5031466"/>
              <a:gd name="connsiteX2" fmla="*/ 2520000 w 2520057"/>
              <a:gd name="connsiteY2" fmla="*/ 2520000 h 5031466"/>
              <a:gd name="connsiteX3" fmla="*/ 2520000 w 2520057"/>
              <a:gd name="connsiteY3" fmla="*/ 5031466 h 5031466"/>
              <a:gd name="connsiteX4" fmla="*/ 0 w 2520057"/>
              <a:gd name="connsiteY4" fmla="*/ 5031466 h 5031466"/>
              <a:gd name="connsiteX5" fmla="*/ 0 w 2520057"/>
              <a:gd name="connsiteY5" fmla="*/ 2511466 h 5031466"/>
              <a:gd name="connsiteX6" fmla="*/ 8592 w 2520057"/>
              <a:gd name="connsiteY6" fmla="*/ 2511466 h 5031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57" h="5031466">
                <a:moveTo>
                  <a:pt x="2520056" y="0"/>
                </a:moveTo>
                <a:lnTo>
                  <a:pt x="2520057" y="2520000"/>
                </a:lnTo>
                <a:lnTo>
                  <a:pt x="2520000" y="2520000"/>
                </a:lnTo>
                <a:lnTo>
                  <a:pt x="2520000" y="5031466"/>
                </a:lnTo>
                <a:lnTo>
                  <a:pt x="0" y="5031466"/>
                </a:lnTo>
                <a:lnTo>
                  <a:pt x="0" y="2511466"/>
                </a:lnTo>
                <a:lnTo>
                  <a:pt x="8592" y="251146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CB217713-8550-6E7D-74DA-B21E396D96B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311984" y="3426238"/>
            <a:ext cx="2520001" cy="2520000"/>
          </a:xfrm>
          <a:custGeom>
            <a:avLst/>
            <a:gdLst>
              <a:gd name="connsiteX0" fmla="*/ 1260000 w 2520001"/>
              <a:gd name="connsiteY0" fmla="*/ 0 h 2520000"/>
              <a:gd name="connsiteX1" fmla="*/ 2520001 w 2520001"/>
              <a:gd name="connsiteY1" fmla="*/ 1260000 h 2520000"/>
              <a:gd name="connsiteX2" fmla="*/ 1260000 w 2520001"/>
              <a:gd name="connsiteY2" fmla="*/ 2520000 h 2520000"/>
              <a:gd name="connsiteX3" fmla="*/ 0 w 2520001"/>
              <a:gd name="connsiteY3" fmla="*/ 1260000 h 2520000"/>
              <a:gd name="connsiteX4" fmla="*/ 1260000 w 2520001"/>
              <a:gd name="connsiteY4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20001" h="2520000">
                <a:moveTo>
                  <a:pt x="1260000" y="0"/>
                </a:moveTo>
                <a:cubicBezTo>
                  <a:pt x="1955879" y="0"/>
                  <a:pt x="2520001" y="564121"/>
                  <a:pt x="2520001" y="1260000"/>
                </a:cubicBezTo>
                <a:cubicBezTo>
                  <a:pt x="2520001" y="1955879"/>
                  <a:pt x="1955880" y="2520000"/>
                  <a:pt x="1260000" y="2520000"/>
                </a:cubicBezTo>
                <a:cubicBezTo>
                  <a:pt x="564122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CE3366A8-6FCF-5D96-79E8-44158F6D91F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11923" y="931507"/>
            <a:ext cx="2520000" cy="2520001"/>
          </a:xfrm>
          <a:custGeom>
            <a:avLst/>
            <a:gdLst>
              <a:gd name="connsiteX0" fmla="*/ 2519999 w 2520000"/>
              <a:gd name="connsiteY0" fmla="*/ 0 h 2520001"/>
              <a:gd name="connsiteX1" fmla="*/ 2520000 w 2520000"/>
              <a:gd name="connsiteY1" fmla="*/ 2520000 h 2520001"/>
              <a:gd name="connsiteX2" fmla="*/ 0 w 2520000"/>
              <a:gd name="connsiteY2" fmla="*/ 2520001 h 25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0000" h="2520001">
                <a:moveTo>
                  <a:pt x="2519999" y="0"/>
                </a:moveTo>
                <a:lnTo>
                  <a:pt x="2520000" y="2520000"/>
                </a:lnTo>
                <a:lnTo>
                  <a:pt x="0" y="252000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43E36CDE-2109-3197-B5A1-145E138A70C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91914" y="927327"/>
            <a:ext cx="2520057" cy="5031466"/>
          </a:xfrm>
          <a:custGeom>
            <a:avLst/>
            <a:gdLst>
              <a:gd name="connsiteX0" fmla="*/ 2520056 w 2520057"/>
              <a:gd name="connsiteY0" fmla="*/ 0 h 5031466"/>
              <a:gd name="connsiteX1" fmla="*/ 2520057 w 2520057"/>
              <a:gd name="connsiteY1" fmla="*/ 2520000 h 5031466"/>
              <a:gd name="connsiteX2" fmla="*/ 2520000 w 2520057"/>
              <a:gd name="connsiteY2" fmla="*/ 2520000 h 5031466"/>
              <a:gd name="connsiteX3" fmla="*/ 2520000 w 2520057"/>
              <a:gd name="connsiteY3" fmla="*/ 5031466 h 5031466"/>
              <a:gd name="connsiteX4" fmla="*/ 0 w 2520057"/>
              <a:gd name="connsiteY4" fmla="*/ 5031466 h 5031466"/>
              <a:gd name="connsiteX5" fmla="*/ 0 w 2520057"/>
              <a:gd name="connsiteY5" fmla="*/ 2511466 h 5031466"/>
              <a:gd name="connsiteX6" fmla="*/ 8592 w 2520057"/>
              <a:gd name="connsiteY6" fmla="*/ 2511466 h 5031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57" h="5031466">
                <a:moveTo>
                  <a:pt x="2520056" y="0"/>
                </a:moveTo>
                <a:lnTo>
                  <a:pt x="2520057" y="2520000"/>
                </a:lnTo>
                <a:lnTo>
                  <a:pt x="2520000" y="2520000"/>
                </a:lnTo>
                <a:lnTo>
                  <a:pt x="2520000" y="5031466"/>
                </a:lnTo>
                <a:lnTo>
                  <a:pt x="0" y="5031466"/>
                </a:lnTo>
                <a:lnTo>
                  <a:pt x="0" y="2511466"/>
                </a:lnTo>
                <a:lnTo>
                  <a:pt x="8592" y="251146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1F292111-8DD2-5F05-C2FD-D5BAF8A52B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D9F63FB2-78BD-AA49-2F8A-D8D67B4A3FC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60003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6BD93634-DF79-2B4C-A0AC-B45C64DC484B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359999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13" name="Tijdelijke aanduiding voor titel 1">
            <a:extLst>
              <a:ext uri="{FF2B5EF4-FFF2-40B4-BE49-F238E27FC236}">
                <a16:creationId xmlns:a16="http://schemas.microsoft.com/office/drawing/2014/main" id="{80BA31ED-4C10-0765-5857-BE260CB58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004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3685859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and titl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9ED2D670-E603-60EE-4F3B-5B53439573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2072" y="917534"/>
            <a:ext cx="5029927" cy="5031466"/>
          </a:xfrm>
          <a:custGeom>
            <a:avLst/>
            <a:gdLst>
              <a:gd name="connsiteX0" fmla="*/ 2520000 w 5029927"/>
              <a:gd name="connsiteY0" fmla="*/ 2524522 h 5031466"/>
              <a:gd name="connsiteX1" fmla="*/ 2520000 w 5029927"/>
              <a:gd name="connsiteY1" fmla="*/ 3620442 h 5031466"/>
              <a:gd name="connsiteX2" fmla="*/ 2529606 w 5029927"/>
              <a:gd name="connsiteY2" fmla="*/ 3548425 h 5031466"/>
              <a:gd name="connsiteX3" fmla="*/ 3515992 w 5029927"/>
              <a:gd name="connsiteY3" fmla="*/ 2537065 h 5031466"/>
              <a:gd name="connsiteX4" fmla="*/ 3640418 w 5029927"/>
              <a:gd name="connsiteY4" fmla="*/ 2524522 h 5031466"/>
              <a:gd name="connsiteX5" fmla="*/ 2520056 w 5029927"/>
              <a:gd name="connsiteY5" fmla="*/ 0 h 5031466"/>
              <a:gd name="connsiteX6" fmla="*/ 2520057 w 5029927"/>
              <a:gd name="connsiteY6" fmla="*/ 2514378 h 5031466"/>
              <a:gd name="connsiteX7" fmla="*/ 5029912 w 5029927"/>
              <a:gd name="connsiteY7" fmla="*/ 4521 h 5031466"/>
              <a:gd name="connsiteX8" fmla="*/ 5029913 w 5029927"/>
              <a:gd name="connsiteY8" fmla="*/ 2524521 h 5031466"/>
              <a:gd name="connsiteX9" fmla="*/ 3899433 w 5029927"/>
              <a:gd name="connsiteY9" fmla="*/ 2524522 h 5031466"/>
              <a:gd name="connsiteX10" fmla="*/ 4023860 w 5029927"/>
              <a:gd name="connsiteY10" fmla="*/ 2537065 h 5031466"/>
              <a:gd name="connsiteX11" fmla="*/ 5029927 w 5029927"/>
              <a:gd name="connsiteY11" fmla="*/ 3771466 h 5031466"/>
              <a:gd name="connsiteX12" fmla="*/ 3769926 w 5029927"/>
              <a:gd name="connsiteY12" fmla="*/ 5031466 h 5031466"/>
              <a:gd name="connsiteX13" fmla="*/ 2535525 w 5029927"/>
              <a:gd name="connsiteY13" fmla="*/ 4025400 h 5031466"/>
              <a:gd name="connsiteX14" fmla="*/ 2520000 w 5029927"/>
              <a:gd name="connsiteY14" fmla="*/ 3923677 h 5031466"/>
              <a:gd name="connsiteX15" fmla="*/ 2520000 w 5029927"/>
              <a:gd name="connsiteY15" fmla="*/ 5031466 h 5031466"/>
              <a:gd name="connsiteX16" fmla="*/ 0 w 5029927"/>
              <a:gd name="connsiteY16" fmla="*/ 5031466 h 5031466"/>
              <a:gd name="connsiteX17" fmla="*/ 0 w 5029927"/>
              <a:gd name="connsiteY17" fmla="*/ 2511466 h 5031466"/>
              <a:gd name="connsiteX18" fmla="*/ 8592 w 5029927"/>
              <a:gd name="connsiteY18" fmla="*/ 2511466 h 5031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029927" h="5031466">
                <a:moveTo>
                  <a:pt x="2520000" y="2524522"/>
                </a:moveTo>
                <a:lnTo>
                  <a:pt x="2520000" y="3620442"/>
                </a:lnTo>
                <a:lnTo>
                  <a:pt x="2529606" y="3548425"/>
                </a:lnTo>
                <a:cubicBezTo>
                  <a:pt x="2620125" y="3041670"/>
                  <a:pt x="3013601" y="2639869"/>
                  <a:pt x="3515992" y="2537065"/>
                </a:cubicBezTo>
                <a:lnTo>
                  <a:pt x="3640418" y="2524522"/>
                </a:lnTo>
                <a:close/>
                <a:moveTo>
                  <a:pt x="2520056" y="0"/>
                </a:moveTo>
                <a:lnTo>
                  <a:pt x="2520057" y="2514378"/>
                </a:lnTo>
                <a:lnTo>
                  <a:pt x="5029912" y="4521"/>
                </a:lnTo>
                <a:lnTo>
                  <a:pt x="5029913" y="2524521"/>
                </a:lnTo>
                <a:lnTo>
                  <a:pt x="3899433" y="2524522"/>
                </a:lnTo>
                <a:lnTo>
                  <a:pt x="4023860" y="2537065"/>
                </a:lnTo>
                <a:cubicBezTo>
                  <a:pt x="4598021" y="2654555"/>
                  <a:pt x="5029927" y="3162572"/>
                  <a:pt x="5029927" y="3771466"/>
                </a:cubicBezTo>
                <a:cubicBezTo>
                  <a:pt x="5029927" y="4467345"/>
                  <a:pt x="4465806" y="5031466"/>
                  <a:pt x="3769926" y="5031466"/>
                </a:cubicBezTo>
                <a:cubicBezTo>
                  <a:pt x="3161033" y="5031466"/>
                  <a:pt x="2653015" y="4599561"/>
                  <a:pt x="2535525" y="4025400"/>
                </a:cubicBezTo>
                <a:lnTo>
                  <a:pt x="2520000" y="3923677"/>
                </a:lnTo>
                <a:lnTo>
                  <a:pt x="2520000" y="5031466"/>
                </a:lnTo>
                <a:lnTo>
                  <a:pt x="0" y="5031466"/>
                </a:lnTo>
                <a:lnTo>
                  <a:pt x="0" y="2511466"/>
                </a:lnTo>
                <a:lnTo>
                  <a:pt x="8592" y="251146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E1DF08E0-4D4E-CB4E-4C39-84817FF01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FA1ACD2E-32DD-0D8E-7613-BA7018068FB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60003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364FFA6E-08C8-087B-50EE-73652C47CA3D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359999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BCDC5DE2-4E4F-9DB2-D6F0-F7C5F06B1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004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106134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and titl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3DE2C36C-1842-5D38-A346-C055971CC81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-476" y="672286"/>
            <a:ext cx="5832475" cy="5827464"/>
          </a:xfrm>
        </p:spPr>
        <p:txBody>
          <a:bodyPr/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dirty="0"/>
              <a:t>Click to add image</a:t>
            </a:r>
          </a:p>
          <a:p>
            <a:endParaRPr lang="en-BE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5B4A7E5E-B405-6360-C014-8977E49C64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0CF34DC4-D54E-195C-B2CF-2D335853480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60003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46862E8F-264C-3CB1-B857-D0D27943A920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359999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246C1439-0008-21B6-699E-C5239F2D1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004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01927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F2E21-5BEC-1FD1-DB7B-FFBF7CB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D3270-976D-9522-BB3E-CE88DF2DB3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EFD3F8-5B08-BED5-8117-F69B232D3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586A9A-57B6-57DC-F340-BD76961E4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F4EE7-CC12-4F52-A99E-0C8A08C190EB}" type="datetime1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675064-FAC6-2CC8-C6B2-DBE5EF467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0EA978-3872-8069-B92E-7D7D1F71D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35683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and title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4">
            <a:extLst>
              <a:ext uri="{FF2B5EF4-FFF2-40B4-BE49-F238E27FC236}">
                <a16:creationId xmlns:a16="http://schemas.microsoft.com/office/drawing/2014/main" id="{B08E8BA3-22A1-B274-BF7C-0A8379F109F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1998" y="672286"/>
            <a:ext cx="5040001" cy="57285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06D440-DA56-FFE4-76E0-D0194A360B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027F6FF1-A5BF-8C75-AC1C-C7761136B25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60003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050EF383-B21F-3969-4945-3BEF216CC5E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359999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393EFEB5-1AC8-8F4E-8864-1D7221119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004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166599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2">
            <a:extLst>
              <a:ext uri="{FF2B5EF4-FFF2-40B4-BE49-F238E27FC236}">
                <a16:creationId xmlns:a16="http://schemas.microsoft.com/office/drawing/2014/main" id="{6D6E3BA9-5D4F-477A-7630-0A89A6E8DDE1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40000" y="1941196"/>
            <a:ext cx="3060000" cy="46195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20830080-413E-0A95-15AD-BB4C1A590A2A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566000" y="1941197"/>
            <a:ext cx="3060000" cy="461954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E2633E96-CEEC-DB34-B341-FE1E633098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189026D8-42BD-BEE2-A3C2-DA71714FB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0" name="Tijdelijke aanduiding voor inhoud 15">
            <a:extLst>
              <a:ext uri="{FF2B5EF4-FFF2-40B4-BE49-F238E27FC236}">
                <a16:creationId xmlns:a16="http://schemas.microsoft.com/office/drawing/2014/main" id="{B4B04029-F7CA-403E-7FA4-4E8D57B526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2000" y="1941197"/>
            <a:ext cx="3060000" cy="4605686"/>
          </a:xfrm>
        </p:spPr>
        <p:txBody>
          <a:bodyPr/>
          <a:lstStyle>
            <a:lvl1pPr>
              <a:lnSpc>
                <a:spcPct val="114000"/>
              </a:lnSpc>
              <a:buClr>
                <a:srgbClr val="507AC2"/>
              </a:buClr>
              <a:defRPr/>
            </a:lvl1pPr>
            <a:lvl2pPr>
              <a:lnSpc>
                <a:spcPct val="114000"/>
              </a:lnSpc>
              <a:buClr>
                <a:srgbClr val="507AC2"/>
              </a:buClr>
              <a:defRPr/>
            </a:lvl2pPr>
            <a:lvl3pPr>
              <a:lnSpc>
                <a:spcPct val="114000"/>
              </a:lnSpc>
              <a:buClr>
                <a:srgbClr val="507AC2"/>
              </a:buClr>
              <a:defRPr/>
            </a:lvl3pPr>
            <a:lvl4pPr>
              <a:lnSpc>
                <a:spcPct val="114000"/>
              </a:lnSpc>
              <a:buClr>
                <a:srgbClr val="507AC2"/>
              </a:buClr>
              <a:defRPr/>
            </a:lvl4pPr>
            <a:lvl5pPr>
              <a:lnSpc>
                <a:spcPct val="114000"/>
              </a:lnSpc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4141170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22B77CE3-A4E3-B4AD-046D-A483AA6B73D5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8340000" y="1367611"/>
            <a:ext cx="3060000" cy="64938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7CDCF746-2943-E637-5E77-2C4617C7AC5C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340000" y="2296065"/>
            <a:ext cx="3060000" cy="4264671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C8BEBC18-33D0-B4CD-D712-FEED06A6CE26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565999" y="2296065"/>
            <a:ext cx="3060000" cy="4264672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9B305156-A30B-593D-1F31-8BBB645BA4D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4551947" y="1367611"/>
            <a:ext cx="3060000" cy="64938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EC7A56-BF58-9680-C477-7330DC3B05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5" name="Tijdelijke aanduiding voor titel 1">
            <a:extLst>
              <a:ext uri="{FF2B5EF4-FFF2-40B4-BE49-F238E27FC236}">
                <a16:creationId xmlns:a16="http://schemas.microsoft.com/office/drawing/2014/main" id="{1842910E-0410-2671-3E93-FA52B1D03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1FE3268C-5820-384C-3954-6AD5B05CD5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2000" y="2296065"/>
            <a:ext cx="3059998" cy="4304463"/>
          </a:xfrm>
          <a:prstGeom prst="rect">
            <a:avLst/>
          </a:prstGeom>
        </p:spPr>
        <p:txBody>
          <a:bodyPr>
            <a:noAutofit/>
          </a:bodyPr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ijdelijke aanduiding voor tekst 2">
            <a:extLst>
              <a:ext uri="{FF2B5EF4-FFF2-40B4-BE49-F238E27FC236}">
                <a16:creationId xmlns:a16="http://schemas.microsoft.com/office/drawing/2014/main" id="{0F9DD1B5-A367-2C79-133D-FD00390CF1F4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2000" y="1373085"/>
            <a:ext cx="3059998" cy="6493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1062720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with subtitle and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11">
            <a:extLst>
              <a:ext uri="{FF2B5EF4-FFF2-40B4-BE49-F238E27FC236}">
                <a16:creationId xmlns:a16="http://schemas.microsoft.com/office/drawing/2014/main" id="{E35C547B-B4BF-4085-F2F7-F49423D37359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791999" y="1353676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9C06964A-D75D-F437-9459-608E0179C5A2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4566000" y="2907156"/>
            <a:ext cx="3060000" cy="3686446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ijdelijke aanduiding voor afbeelding 11">
            <a:extLst>
              <a:ext uri="{FF2B5EF4-FFF2-40B4-BE49-F238E27FC236}">
                <a16:creationId xmlns:a16="http://schemas.microsoft.com/office/drawing/2014/main" id="{201E4377-2235-84C2-FC02-72F2B706A401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4559999" y="1353676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18" name="Tijdelijke aanduiding voor tekst 2">
            <a:extLst>
              <a:ext uri="{FF2B5EF4-FFF2-40B4-BE49-F238E27FC236}">
                <a16:creationId xmlns:a16="http://schemas.microsoft.com/office/drawing/2014/main" id="{2038A719-4684-1AF6-E808-A697C1826D7E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4557978" y="2162263"/>
            <a:ext cx="3060000" cy="64938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19" name="Tijdelijke aanduiding voor inhoud 2">
            <a:extLst>
              <a:ext uri="{FF2B5EF4-FFF2-40B4-BE49-F238E27FC236}">
                <a16:creationId xmlns:a16="http://schemas.microsoft.com/office/drawing/2014/main" id="{E56C67B9-C50C-7996-650A-2A8A49A13E68}"/>
              </a:ext>
            </a:extLst>
          </p:cNvPr>
          <p:cNvSpPr>
            <a:spLocks noGrp="1"/>
          </p:cNvSpPr>
          <p:nvPr>
            <p:ph sz="half" idx="22"/>
          </p:nvPr>
        </p:nvSpPr>
        <p:spPr>
          <a:xfrm>
            <a:off x="8339999" y="2900231"/>
            <a:ext cx="3060000" cy="3693371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Tijdelijke aanduiding voor afbeelding 11">
            <a:extLst>
              <a:ext uri="{FF2B5EF4-FFF2-40B4-BE49-F238E27FC236}">
                <a16:creationId xmlns:a16="http://schemas.microsoft.com/office/drawing/2014/main" id="{1027939B-B513-C8EC-176F-51066ACB1FDA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8327999" y="1353676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21" name="Tijdelijke aanduiding voor tekst 2">
            <a:extLst>
              <a:ext uri="{FF2B5EF4-FFF2-40B4-BE49-F238E27FC236}">
                <a16:creationId xmlns:a16="http://schemas.microsoft.com/office/drawing/2014/main" id="{21E6B8D1-AC29-336A-2790-76BAD33C797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31977" y="2162263"/>
            <a:ext cx="3060000" cy="64938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4DBB6F-DE0F-A98E-04DA-8A51658D7B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2" name="Tijdelijke aanduiding voor inhoud 2">
            <a:extLst>
              <a:ext uri="{FF2B5EF4-FFF2-40B4-BE49-F238E27FC236}">
                <a16:creationId xmlns:a16="http://schemas.microsoft.com/office/drawing/2014/main" id="{8A095902-A0E3-AC89-ED44-3FFF0DA2DC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2000" y="2907156"/>
            <a:ext cx="3060000" cy="3693371"/>
          </a:xfrm>
          <a:prstGeom prst="rect">
            <a:avLst/>
          </a:prstGeom>
        </p:spPr>
        <p:txBody>
          <a:bodyPr>
            <a:noAutofit/>
          </a:bodyPr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ijdelijke aanduiding voor tekst 2">
            <a:extLst>
              <a:ext uri="{FF2B5EF4-FFF2-40B4-BE49-F238E27FC236}">
                <a16:creationId xmlns:a16="http://schemas.microsoft.com/office/drawing/2014/main" id="{329E23EE-232E-DABC-27F4-7CDD43A72612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2000" y="2129961"/>
            <a:ext cx="3060000" cy="64938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6" name="Tijdelijke aanduiding voor titel 1">
            <a:extLst>
              <a:ext uri="{FF2B5EF4-FFF2-40B4-BE49-F238E27FC236}">
                <a16:creationId xmlns:a16="http://schemas.microsoft.com/office/drawing/2014/main" id="{3DB5CAFE-BAEC-648E-A08F-E1C7D14B9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210019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afbeelding 11">
            <a:extLst>
              <a:ext uri="{FF2B5EF4-FFF2-40B4-BE49-F238E27FC236}">
                <a16:creationId xmlns:a16="http://schemas.microsoft.com/office/drawing/2014/main" id="{00ED5CDE-7DD7-6C29-351F-D60C9DAA6FCE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779717" y="1517642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5" name="Tijdelijke aanduiding voor tekst 2">
            <a:extLst>
              <a:ext uri="{FF2B5EF4-FFF2-40B4-BE49-F238E27FC236}">
                <a16:creationId xmlns:a16="http://schemas.microsoft.com/office/drawing/2014/main" id="{AF720514-2DA9-A3E3-533A-FDABFABB3391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779717" y="2361080"/>
            <a:ext cx="2268000" cy="10378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20" name="Tijdelijke aanduiding voor afbeelding 11">
            <a:extLst>
              <a:ext uri="{FF2B5EF4-FFF2-40B4-BE49-F238E27FC236}">
                <a16:creationId xmlns:a16="http://schemas.microsoft.com/office/drawing/2014/main" id="{FFCC68A0-53D2-1B44-E49C-2CE4C5F224CE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779717" y="4094366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21" name="Tijdelijke aanduiding voor tekst 2">
            <a:extLst>
              <a:ext uri="{FF2B5EF4-FFF2-40B4-BE49-F238E27FC236}">
                <a16:creationId xmlns:a16="http://schemas.microsoft.com/office/drawing/2014/main" id="{1355AA58-F9DC-987E-7213-E9E3D7CB0681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779717" y="4937804"/>
            <a:ext cx="2268000" cy="10378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22" name="Tijdelijke aanduiding voor afbeelding 11">
            <a:extLst>
              <a:ext uri="{FF2B5EF4-FFF2-40B4-BE49-F238E27FC236}">
                <a16:creationId xmlns:a16="http://schemas.microsoft.com/office/drawing/2014/main" id="{712685E4-30F9-6D89-8E70-AE3193211938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9125860" y="1517642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23" name="Tijdelijke aanduiding voor tekst 2">
            <a:extLst>
              <a:ext uri="{FF2B5EF4-FFF2-40B4-BE49-F238E27FC236}">
                <a16:creationId xmlns:a16="http://schemas.microsoft.com/office/drawing/2014/main" id="{5311EC53-2248-2A66-F1C1-5B94F2ECEDF0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9125860" y="2361080"/>
            <a:ext cx="2268000" cy="10378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24" name="Tijdelijke aanduiding voor afbeelding 11">
            <a:extLst>
              <a:ext uri="{FF2B5EF4-FFF2-40B4-BE49-F238E27FC236}">
                <a16:creationId xmlns:a16="http://schemas.microsoft.com/office/drawing/2014/main" id="{83CC1ECD-EF86-1349-73E5-A725AB1DE3B7}"/>
              </a:ext>
            </a:extLst>
          </p:cNvPr>
          <p:cNvSpPr>
            <a:spLocks noGrp="1" noChangeAspect="1"/>
          </p:cNvSpPr>
          <p:nvPr>
            <p:ph type="pic" sz="quarter" idx="31" hasCustomPrompt="1"/>
          </p:nvPr>
        </p:nvSpPr>
        <p:spPr>
          <a:xfrm>
            <a:off x="9131999" y="4094366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25" name="Tijdelijke aanduiding voor tekst 2">
            <a:extLst>
              <a:ext uri="{FF2B5EF4-FFF2-40B4-BE49-F238E27FC236}">
                <a16:creationId xmlns:a16="http://schemas.microsoft.com/office/drawing/2014/main" id="{3C79AACC-C249-315C-0CA7-B3FA0BEDD5CD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9131999" y="4937804"/>
            <a:ext cx="2268000" cy="10378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26" name="Tijdelijke aanduiding voor tekst 2">
            <a:extLst>
              <a:ext uri="{FF2B5EF4-FFF2-40B4-BE49-F238E27FC236}">
                <a16:creationId xmlns:a16="http://schemas.microsoft.com/office/drawing/2014/main" id="{DC4F5955-7C55-1875-F542-E779D4814A54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3561765" y="2366650"/>
            <a:ext cx="2268000" cy="10378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27" name="Tijdelijke aanduiding voor tekst 2">
            <a:extLst>
              <a:ext uri="{FF2B5EF4-FFF2-40B4-BE49-F238E27FC236}">
                <a16:creationId xmlns:a16="http://schemas.microsoft.com/office/drawing/2014/main" id="{1979BA03-58C3-AFA9-71D6-65EF0E58EA5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6343813" y="2361080"/>
            <a:ext cx="2268000" cy="10378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28" name="Tijdelijke aanduiding voor afbeelding 11">
            <a:extLst>
              <a:ext uri="{FF2B5EF4-FFF2-40B4-BE49-F238E27FC236}">
                <a16:creationId xmlns:a16="http://schemas.microsoft.com/office/drawing/2014/main" id="{77188F4C-D701-5057-80E1-CA76354680D2}"/>
              </a:ext>
            </a:extLst>
          </p:cNvPr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3561765" y="1517642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29" name="Tijdelijke aanduiding voor afbeelding 11">
            <a:extLst>
              <a:ext uri="{FF2B5EF4-FFF2-40B4-BE49-F238E27FC236}">
                <a16:creationId xmlns:a16="http://schemas.microsoft.com/office/drawing/2014/main" id="{D03E763F-CF9B-6393-AA49-8D5EC865B570}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6343812" y="1517642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30" name="Tijdelijke aanduiding voor tekst 2">
            <a:extLst>
              <a:ext uri="{FF2B5EF4-FFF2-40B4-BE49-F238E27FC236}">
                <a16:creationId xmlns:a16="http://schemas.microsoft.com/office/drawing/2014/main" id="{CD8CFC07-6AD3-93CC-F135-6DFFBF3D4FE5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3567904" y="4943374"/>
            <a:ext cx="2268000" cy="10378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31" name="Tijdelijke aanduiding voor tekst 2">
            <a:extLst>
              <a:ext uri="{FF2B5EF4-FFF2-40B4-BE49-F238E27FC236}">
                <a16:creationId xmlns:a16="http://schemas.microsoft.com/office/drawing/2014/main" id="{6118ECD9-CADD-7002-E8AA-7DC59744A9ED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6349952" y="4937804"/>
            <a:ext cx="2268000" cy="10378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32" name="Tijdelijke aanduiding voor afbeelding 11">
            <a:extLst>
              <a:ext uri="{FF2B5EF4-FFF2-40B4-BE49-F238E27FC236}">
                <a16:creationId xmlns:a16="http://schemas.microsoft.com/office/drawing/2014/main" id="{DE06DA71-E943-B85A-95BD-F5C0872AB390}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3567904" y="4094366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33" name="Tijdelijke aanduiding voor afbeelding 11">
            <a:extLst>
              <a:ext uri="{FF2B5EF4-FFF2-40B4-BE49-F238E27FC236}">
                <a16:creationId xmlns:a16="http://schemas.microsoft.com/office/drawing/2014/main" id="{993FF0C5-3F6B-AF46-E2D4-CEC4D022DAA8}"/>
              </a:ext>
            </a:extLst>
          </p:cNvPr>
          <p:cNvSpPr>
            <a:spLocks noGrp="1" noChangeAspect="1"/>
          </p:cNvSpPr>
          <p:nvPr>
            <p:ph type="pic" sz="quarter" idx="40" hasCustomPrompt="1"/>
          </p:nvPr>
        </p:nvSpPr>
        <p:spPr>
          <a:xfrm>
            <a:off x="6349951" y="4094366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D2F3BEC6-8378-4EF7-3696-84DB42DD46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0EF3785B-55A2-41B6-BE27-1EBA391FE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0985527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collabo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2C0AEA8-36A5-0A78-8020-162823F2DF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8000" y="2406057"/>
            <a:ext cx="4104000" cy="1296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Tijdelijke aanduiding voor tekst 2">
            <a:extLst>
              <a:ext uri="{FF2B5EF4-FFF2-40B4-BE49-F238E27FC236}">
                <a16:creationId xmlns:a16="http://schemas.microsoft.com/office/drawing/2014/main" id="{1E11D0CE-46E7-3F62-6F16-774A16A33DF9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1728001" y="1917313"/>
            <a:ext cx="4104000" cy="3600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4" name="Tijdelijke aanduiding voor afbeelding 11">
            <a:extLst>
              <a:ext uri="{FF2B5EF4-FFF2-40B4-BE49-F238E27FC236}">
                <a16:creationId xmlns:a16="http://schemas.microsoft.com/office/drawing/2014/main" id="{19DFDCEC-23F1-BAA2-8558-0667B6353E57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792000" y="1917313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349754CD-8EBC-DF8E-3858-56F080C2D214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1728000" y="5085097"/>
            <a:ext cx="4104000" cy="1296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CD8C3440-F8E0-0630-A20A-69914CC0135E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728001" y="4596353"/>
            <a:ext cx="4104000" cy="3600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9" name="Tijdelijke aanduiding voor afbeelding 11">
            <a:extLst>
              <a:ext uri="{FF2B5EF4-FFF2-40B4-BE49-F238E27FC236}">
                <a16:creationId xmlns:a16="http://schemas.microsoft.com/office/drawing/2014/main" id="{B226CB9E-D4E5-AE4E-73B6-2BBEC2A32CDA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792000" y="4596353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0FEEFAE7-E168-8EA6-A661-DDACC6AE2EFA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7285199" y="2406057"/>
            <a:ext cx="4104000" cy="1296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34C86145-1AA9-AE5B-AFBE-BAD3FE11D42E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7285200" y="1917313"/>
            <a:ext cx="4104000" cy="3600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14" name="Tijdelijke aanduiding voor afbeelding 11">
            <a:extLst>
              <a:ext uri="{FF2B5EF4-FFF2-40B4-BE49-F238E27FC236}">
                <a16:creationId xmlns:a16="http://schemas.microsoft.com/office/drawing/2014/main" id="{34A393B7-10AF-FE63-2C17-6BBE08CA1C4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6349199" y="1917313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15" name="Tijdelijke aanduiding voor inhoud 2">
            <a:extLst>
              <a:ext uri="{FF2B5EF4-FFF2-40B4-BE49-F238E27FC236}">
                <a16:creationId xmlns:a16="http://schemas.microsoft.com/office/drawing/2014/main" id="{03832344-2804-093A-8959-22B21B9C221B}"/>
              </a:ext>
            </a:extLst>
          </p:cNvPr>
          <p:cNvSpPr>
            <a:spLocks noGrp="1"/>
          </p:cNvSpPr>
          <p:nvPr>
            <p:ph sz="half" idx="22"/>
          </p:nvPr>
        </p:nvSpPr>
        <p:spPr>
          <a:xfrm>
            <a:off x="7285199" y="5085097"/>
            <a:ext cx="4104000" cy="1296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Tijdelijke aanduiding voor tekst 2">
            <a:extLst>
              <a:ext uri="{FF2B5EF4-FFF2-40B4-BE49-F238E27FC236}">
                <a16:creationId xmlns:a16="http://schemas.microsoft.com/office/drawing/2014/main" id="{29AA61CD-50DC-B9BA-B540-B4500647824F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7285200" y="4596353"/>
            <a:ext cx="4104000" cy="3600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17" name="Tijdelijke aanduiding voor afbeelding 11">
            <a:extLst>
              <a:ext uri="{FF2B5EF4-FFF2-40B4-BE49-F238E27FC236}">
                <a16:creationId xmlns:a16="http://schemas.microsoft.com/office/drawing/2014/main" id="{AD2568B5-CEDD-F520-762C-92CA4B3E9AB9}"/>
              </a:ext>
            </a:extLst>
          </p:cNvPr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6349199" y="4596353"/>
            <a:ext cx="720000" cy="720000"/>
          </a:xfrm>
        </p:spPr>
        <p:txBody>
          <a:bodyPr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icon</a:t>
            </a:r>
            <a:endParaRPr lang="nl-NL" dirty="0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84C7B233-BF52-AE82-7728-54FB974F97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8E73B912-66C1-D8D1-715D-DFCF211E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102383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/outl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AD8339D7-3963-5A88-2E9B-82BFFF6D30F1}"/>
              </a:ext>
            </a:extLst>
          </p:cNvPr>
          <p:cNvCxnSpPr/>
          <p:nvPr/>
        </p:nvCxnSpPr>
        <p:spPr>
          <a:xfrm>
            <a:off x="791999" y="3940876"/>
            <a:ext cx="10608000" cy="0"/>
          </a:xfrm>
          <a:prstGeom prst="line">
            <a:avLst/>
          </a:prstGeom>
          <a:ln w="38100">
            <a:solidFill>
              <a:srgbClr val="D1E3F7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ijdelijke aanduiding voor inhoud 2">
            <a:extLst>
              <a:ext uri="{FF2B5EF4-FFF2-40B4-BE49-F238E27FC236}">
                <a16:creationId xmlns:a16="http://schemas.microsoft.com/office/drawing/2014/main" id="{A046EFC5-2CEB-A518-1E79-2AC01AAE74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1999" y="4696876"/>
            <a:ext cx="2052000" cy="733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09ABA90-4D41-0166-C754-DB63FD17E451}"/>
              </a:ext>
            </a:extLst>
          </p:cNvPr>
          <p:cNvGrpSpPr/>
          <p:nvPr userDrawn="1"/>
        </p:nvGrpSpPr>
        <p:grpSpPr>
          <a:xfrm>
            <a:off x="1637999" y="3760876"/>
            <a:ext cx="360000" cy="676893"/>
            <a:chOff x="1638000" y="4200658"/>
            <a:chExt cx="360000" cy="676893"/>
          </a:xfrm>
        </p:grpSpPr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CAF92B1-1DE6-FDE0-E7D7-E48AF810E0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38000" y="4200658"/>
              <a:ext cx="360000" cy="360000"/>
            </a:xfrm>
            <a:prstGeom prst="ellipse">
              <a:avLst/>
            </a:prstGeom>
            <a:solidFill>
              <a:srgbClr val="D1E3F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" name="Vrije vorm: vorm 20">
              <a:extLst>
                <a:ext uri="{FF2B5EF4-FFF2-40B4-BE49-F238E27FC236}">
                  <a16:creationId xmlns:a16="http://schemas.microsoft.com/office/drawing/2014/main" id="{A176A7FE-049A-0769-1FA3-D2ECB9E412D9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1710000" y="4661551"/>
              <a:ext cx="216000" cy="216000"/>
            </a:xfrm>
            <a:custGeom>
              <a:avLst/>
              <a:gdLst>
                <a:gd name="connsiteX0" fmla="*/ 2286035 w 2286035"/>
                <a:gd name="connsiteY0" fmla="*/ 0 h 2286036"/>
                <a:gd name="connsiteX1" fmla="*/ 2286036 w 2286035"/>
                <a:gd name="connsiteY1" fmla="*/ 2286036 h 2286036"/>
                <a:gd name="connsiteX2" fmla="*/ 0 w 2286035"/>
                <a:gd name="connsiteY2" fmla="*/ 2286037 h 2286036"/>
                <a:gd name="connsiteX3" fmla="*/ 2286035 w 2286035"/>
                <a:gd name="connsiteY3" fmla="*/ 0 h 228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35" h="2286036">
                  <a:moveTo>
                    <a:pt x="2286035" y="0"/>
                  </a:moveTo>
                  <a:lnTo>
                    <a:pt x="2286036" y="2286036"/>
                  </a:lnTo>
                  <a:lnTo>
                    <a:pt x="0" y="2286037"/>
                  </a:lnTo>
                  <a:lnTo>
                    <a:pt x="2286035" y="0"/>
                  </a:lnTo>
                  <a:close/>
                </a:path>
              </a:pathLst>
            </a:custGeom>
            <a:solidFill>
              <a:srgbClr val="507AC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  <p:sp>
        <p:nvSpPr>
          <p:cNvPr id="31" name="Tijdelijke aanduiding voor inhoud 2">
            <a:extLst>
              <a:ext uri="{FF2B5EF4-FFF2-40B4-BE49-F238E27FC236}">
                <a16:creationId xmlns:a16="http://schemas.microsoft.com/office/drawing/2014/main" id="{680E7892-8B36-0667-9CD4-0FA817BF5C4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9347999" y="2451379"/>
            <a:ext cx="2052000" cy="73349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DD5D59E-FEAB-1D52-68ED-0524DBB98F20}"/>
              </a:ext>
            </a:extLst>
          </p:cNvPr>
          <p:cNvGrpSpPr/>
          <p:nvPr userDrawn="1"/>
        </p:nvGrpSpPr>
        <p:grpSpPr>
          <a:xfrm>
            <a:off x="10193999" y="3431556"/>
            <a:ext cx="360000" cy="689320"/>
            <a:chOff x="10194000" y="3871338"/>
            <a:chExt cx="360000" cy="689320"/>
          </a:xfrm>
        </p:grpSpPr>
        <p:sp>
          <p:nvSpPr>
            <p:cNvPr id="26" name="Vrije vorm: vorm 25">
              <a:extLst>
                <a:ext uri="{FF2B5EF4-FFF2-40B4-BE49-F238E27FC236}">
                  <a16:creationId xmlns:a16="http://schemas.microsoft.com/office/drawing/2014/main" id="{B78677D7-32DA-DE74-85F8-E283930E72DB}"/>
                </a:ext>
              </a:extLst>
            </p:cNvPr>
            <p:cNvSpPr>
              <a:spLocks noChangeAspect="1"/>
            </p:cNvSpPr>
            <p:nvPr/>
          </p:nvSpPr>
          <p:spPr>
            <a:xfrm rot="13500000">
              <a:off x="10266000" y="3871338"/>
              <a:ext cx="216000" cy="216000"/>
            </a:xfrm>
            <a:custGeom>
              <a:avLst/>
              <a:gdLst>
                <a:gd name="connsiteX0" fmla="*/ 2286035 w 2286035"/>
                <a:gd name="connsiteY0" fmla="*/ 0 h 2286036"/>
                <a:gd name="connsiteX1" fmla="*/ 2286036 w 2286035"/>
                <a:gd name="connsiteY1" fmla="*/ 2286036 h 2286036"/>
                <a:gd name="connsiteX2" fmla="*/ 0 w 2286035"/>
                <a:gd name="connsiteY2" fmla="*/ 2286037 h 2286036"/>
                <a:gd name="connsiteX3" fmla="*/ 2286035 w 2286035"/>
                <a:gd name="connsiteY3" fmla="*/ 0 h 228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35" h="2286036">
                  <a:moveTo>
                    <a:pt x="2286035" y="0"/>
                  </a:moveTo>
                  <a:lnTo>
                    <a:pt x="2286036" y="2286036"/>
                  </a:lnTo>
                  <a:lnTo>
                    <a:pt x="0" y="2286037"/>
                  </a:lnTo>
                  <a:lnTo>
                    <a:pt x="2286035" y="0"/>
                  </a:lnTo>
                  <a:close/>
                </a:path>
              </a:pathLst>
            </a:custGeom>
            <a:solidFill>
              <a:srgbClr val="507AC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" name="Ovaal 3">
              <a:extLst>
                <a:ext uri="{FF2B5EF4-FFF2-40B4-BE49-F238E27FC236}">
                  <a16:creationId xmlns:a16="http://schemas.microsoft.com/office/drawing/2014/main" id="{75D82B48-485F-7C9A-C23F-3D3DB4B26A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194000" y="4200658"/>
              <a:ext cx="360000" cy="360000"/>
            </a:xfrm>
            <a:prstGeom prst="ellipse">
              <a:avLst/>
            </a:prstGeom>
            <a:solidFill>
              <a:srgbClr val="D1E3F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D4EB7EB-6FCC-34AE-EC9B-CD54089CA779}"/>
              </a:ext>
            </a:extLst>
          </p:cNvPr>
          <p:cNvGrpSpPr/>
          <p:nvPr userDrawn="1"/>
        </p:nvGrpSpPr>
        <p:grpSpPr>
          <a:xfrm>
            <a:off x="6771599" y="3431556"/>
            <a:ext cx="360000" cy="689320"/>
            <a:chOff x="6771600" y="3871338"/>
            <a:chExt cx="360000" cy="689320"/>
          </a:xfrm>
        </p:grpSpPr>
        <p:sp>
          <p:nvSpPr>
            <p:cNvPr id="7" name="Ovaal 6">
              <a:extLst>
                <a:ext uri="{FF2B5EF4-FFF2-40B4-BE49-F238E27FC236}">
                  <a16:creationId xmlns:a16="http://schemas.microsoft.com/office/drawing/2014/main" id="{673BEDDF-9CE7-8FAC-8DDC-92E9C20FDB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1600" y="4200658"/>
              <a:ext cx="360000" cy="360000"/>
            </a:xfrm>
            <a:prstGeom prst="ellipse">
              <a:avLst/>
            </a:prstGeom>
            <a:solidFill>
              <a:srgbClr val="D1E3F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11386AD5-E509-BE10-938D-01B03CC450C1}"/>
                </a:ext>
              </a:extLst>
            </p:cNvPr>
            <p:cNvSpPr>
              <a:spLocks noChangeAspect="1"/>
            </p:cNvSpPr>
            <p:nvPr/>
          </p:nvSpPr>
          <p:spPr>
            <a:xfrm rot="13500000">
              <a:off x="6840313" y="3871338"/>
              <a:ext cx="216000" cy="216000"/>
            </a:xfrm>
            <a:custGeom>
              <a:avLst/>
              <a:gdLst>
                <a:gd name="connsiteX0" fmla="*/ 2286035 w 2286035"/>
                <a:gd name="connsiteY0" fmla="*/ 0 h 2286036"/>
                <a:gd name="connsiteX1" fmla="*/ 2286036 w 2286035"/>
                <a:gd name="connsiteY1" fmla="*/ 2286036 h 2286036"/>
                <a:gd name="connsiteX2" fmla="*/ 0 w 2286035"/>
                <a:gd name="connsiteY2" fmla="*/ 2286037 h 2286036"/>
                <a:gd name="connsiteX3" fmla="*/ 2286035 w 2286035"/>
                <a:gd name="connsiteY3" fmla="*/ 0 h 228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35" h="2286036">
                  <a:moveTo>
                    <a:pt x="2286035" y="0"/>
                  </a:moveTo>
                  <a:lnTo>
                    <a:pt x="2286036" y="2286036"/>
                  </a:lnTo>
                  <a:lnTo>
                    <a:pt x="0" y="2286037"/>
                  </a:lnTo>
                  <a:lnTo>
                    <a:pt x="2286035" y="0"/>
                  </a:lnTo>
                  <a:close/>
                </a:path>
              </a:pathLst>
            </a:custGeom>
            <a:solidFill>
              <a:srgbClr val="507AC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925F631E-495F-1D02-14FA-1B44DD3E38D3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922312" y="2451379"/>
            <a:ext cx="2052000" cy="73349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DDD13A5-31B7-55E2-4C49-1F87608C4044}"/>
              </a:ext>
            </a:extLst>
          </p:cNvPr>
          <p:cNvGrpSpPr/>
          <p:nvPr userDrawn="1"/>
        </p:nvGrpSpPr>
        <p:grpSpPr>
          <a:xfrm>
            <a:off x="3349199" y="3431556"/>
            <a:ext cx="360000" cy="689320"/>
            <a:chOff x="3349200" y="3871338"/>
            <a:chExt cx="360000" cy="689320"/>
          </a:xfrm>
        </p:grpSpPr>
        <p:sp>
          <p:nvSpPr>
            <p:cNvPr id="5" name="Ovaal 4">
              <a:extLst>
                <a:ext uri="{FF2B5EF4-FFF2-40B4-BE49-F238E27FC236}">
                  <a16:creationId xmlns:a16="http://schemas.microsoft.com/office/drawing/2014/main" id="{B117B797-85C3-3501-6174-FAF758DA09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49200" y="4200658"/>
              <a:ext cx="360000" cy="360000"/>
            </a:xfrm>
            <a:prstGeom prst="ellipse">
              <a:avLst/>
            </a:prstGeom>
            <a:solidFill>
              <a:srgbClr val="D1E3F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93C08ED7-2AC5-7AD5-28ED-A91A2FC075BD}"/>
                </a:ext>
              </a:extLst>
            </p:cNvPr>
            <p:cNvSpPr>
              <a:spLocks noChangeAspect="1"/>
            </p:cNvSpPr>
            <p:nvPr/>
          </p:nvSpPr>
          <p:spPr>
            <a:xfrm rot="13500000">
              <a:off x="3414626" y="3871338"/>
              <a:ext cx="216000" cy="216000"/>
            </a:xfrm>
            <a:custGeom>
              <a:avLst/>
              <a:gdLst>
                <a:gd name="connsiteX0" fmla="*/ 2286035 w 2286035"/>
                <a:gd name="connsiteY0" fmla="*/ 0 h 2286036"/>
                <a:gd name="connsiteX1" fmla="*/ 2286036 w 2286035"/>
                <a:gd name="connsiteY1" fmla="*/ 2286036 h 2286036"/>
                <a:gd name="connsiteX2" fmla="*/ 0 w 2286035"/>
                <a:gd name="connsiteY2" fmla="*/ 2286037 h 2286036"/>
                <a:gd name="connsiteX3" fmla="*/ 2286035 w 2286035"/>
                <a:gd name="connsiteY3" fmla="*/ 0 h 228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35" h="2286036">
                  <a:moveTo>
                    <a:pt x="2286035" y="0"/>
                  </a:moveTo>
                  <a:lnTo>
                    <a:pt x="2286036" y="2286036"/>
                  </a:lnTo>
                  <a:lnTo>
                    <a:pt x="0" y="2286037"/>
                  </a:lnTo>
                  <a:lnTo>
                    <a:pt x="2286035" y="0"/>
                  </a:lnTo>
                  <a:close/>
                </a:path>
              </a:pathLst>
            </a:custGeom>
            <a:solidFill>
              <a:srgbClr val="507AC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  <p:sp>
        <p:nvSpPr>
          <p:cNvPr id="15" name="Tijdelijke aanduiding voor inhoud 2">
            <a:extLst>
              <a:ext uri="{FF2B5EF4-FFF2-40B4-BE49-F238E27FC236}">
                <a16:creationId xmlns:a16="http://schemas.microsoft.com/office/drawing/2014/main" id="{FAC42D74-5726-5BAD-C772-84DE58C4D5DA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2496625" y="2451379"/>
            <a:ext cx="2052000" cy="73349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4F2289ED-FD1F-353D-0967-EEF2A65901E7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213489" y="4696876"/>
            <a:ext cx="2052000" cy="733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5C8E060-978A-BE0E-2996-4293B25FEE05}"/>
              </a:ext>
            </a:extLst>
          </p:cNvPr>
          <p:cNvGrpSpPr/>
          <p:nvPr userDrawn="1"/>
        </p:nvGrpSpPr>
        <p:grpSpPr>
          <a:xfrm>
            <a:off x="5060399" y="3760876"/>
            <a:ext cx="360000" cy="676893"/>
            <a:chOff x="5060400" y="4200658"/>
            <a:chExt cx="360000" cy="676893"/>
          </a:xfrm>
        </p:grpSpPr>
        <p:sp>
          <p:nvSpPr>
            <p:cNvPr id="6" name="Ovaal 5">
              <a:extLst>
                <a:ext uri="{FF2B5EF4-FFF2-40B4-BE49-F238E27FC236}">
                  <a16:creationId xmlns:a16="http://schemas.microsoft.com/office/drawing/2014/main" id="{24EE4E28-B65B-8072-A6E7-30D0997407A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60400" y="4200658"/>
              <a:ext cx="360000" cy="360000"/>
            </a:xfrm>
            <a:prstGeom prst="ellipse">
              <a:avLst/>
            </a:prstGeom>
            <a:solidFill>
              <a:srgbClr val="D1E3F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7" name="Vrije vorm: vorm 16">
              <a:extLst>
                <a:ext uri="{FF2B5EF4-FFF2-40B4-BE49-F238E27FC236}">
                  <a16:creationId xmlns:a16="http://schemas.microsoft.com/office/drawing/2014/main" id="{1E9E52D7-03BB-B58A-D59A-370837D679F4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5131490" y="4661551"/>
              <a:ext cx="216000" cy="216000"/>
            </a:xfrm>
            <a:custGeom>
              <a:avLst/>
              <a:gdLst>
                <a:gd name="connsiteX0" fmla="*/ 2286035 w 2286035"/>
                <a:gd name="connsiteY0" fmla="*/ 0 h 2286036"/>
                <a:gd name="connsiteX1" fmla="*/ 2286036 w 2286035"/>
                <a:gd name="connsiteY1" fmla="*/ 2286036 h 2286036"/>
                <a:gd name="connsiteX2" fmla="*/ 0 w 2286035"/>
                <a:gd name="connsiteY2" fmla="*/ 2286037 h 2286036"/>
                <a:gd name="connsiteX3" fmla="*/ 2286035 w 2286035"/>
                <a:gd name="connsiteY3" fmla="*/ 0 h 228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35" h="2286036">
                  <a:moveTo>
                    <a:pt x="2286035" y="0"/>
                  </a:moveTo>
                  <a:lnTo>
                    <a:pt x="2286036" y="2286036"/>
                  </a:lnTo>
                  <a:lnTo>
                    <a:pt x="0" y="2286037"/>
                  </a:lnTo>
                  <a:lnTo>
                    <a:pt x="2286035" y="0"/>
                  </a:lnTo>
                  <a:close/>
                </a:path>
              </a:pathLst>
            </a:custGeom>
            <a:solidFill>
              <a:srgbClr val="507AC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661E78CF-706A-9D3A-80AB-21B6128EE8C8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7634979" y="4696876"/>
            <a:ext cx="2052000" cy="733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3630844-7D2B-045E-375D-7EB7C19014B2}"/>
              </a:ext>
            </a:extLst>
          </p:cNvPr>
          <p:cNvGrpSpPr/>
          <p:nvPr userDrawn="1"/>
        </p:nvGrpSpPr>
        <p:grpSpPr>
          <a:xfrm>
            <a:off x="8482799" y="3760876"/>
            <a:ext cx="360000" cy="676893"/>
            <a:chOff x="8482800" y="4200658"/>
            <a:chExt cx="360000" cy="676893"/>
          </a:xfrm>
        </p:grpSpPr>
        <p:sp>
          <p:nvSpPr>
            <p:cNvPr id="9" name="Ovaal 8">
              <a:extLst>
                <a:ext uri="{FF2B5EF4-FFF2-40B4-BE49-F238E27FC236}">
                  <a16:creationId xmlns:a16="http://schemas.microsoft.com/office/drawing/2014/main" id="{00FA3CBD-E88A-71C0-8555-D24BD776C9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82800" y="4200658"/>
              <a:ext cx="360000" cy="360000"/>
            </a:xfrm>
            <a:prstGeom prst="ellipse">
              <a:avLst/>
            </a:prstGeom>
            <a:solidFill>
              <a:srgbClr val="D1E3F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Vrije vorm: vorm 29">
              <a:extLst>
                <a:ext uri="{FF2B5EF4-FFF2-40B4-BE49-F238E27FC236}">
                  <a16:creationId xmlns:a16="http://schemas.microsoft.com/office/drawing/2014/main" id="{2C1B84D8-AFAD-6DEC-1829-4E5E01D46951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8552980" y="4661551"/>
              <a:ext cx="216000" cy="216000"/>
            </a:xfrm>
            <a:custGeom>
              <a:avLst/>
              <a:gdLst>
                <a:gd name="connsiteX0" fmla="*/ 2286035 w 2286035"/>
                <a:gd name="connsiteY0" fmla="*/ 0 h 2286036"/>
                <a:gd name="connsiteX1" fmla="*/ 2286036 w 2286035"/>
                <a:gd name="connsiteY1" fmla="*/ 2286036 h 2286036"/>
                <a:gd name="connsiteX2" fmla="*/ 0 w 2286035"/>
                <a:gd name="connsiteY2" fmla="*/ 2286037 h 2286036"/>
                <a:gd name="connsiteX3" fmla="*/ 2286035 w 2286035"/>
                <a:gd name="connsiteY3" fmla="*/ 0 h 228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35" h="2286036">
                  <a:moveTo>
                    <a:pt x="2286035" y="0"/>
                  </a:moveTo>
                  <a:lnTo>
                    <a:pt x="2286036" y="2286036"/>
                  </a:lnTo>
                  <a:lnTo>
                    <a:pt x="0" y="2286037"/>
                  </a:lnTo>
                  <a:lnTo>
                    <a:pt x="2286035" y="0"/>
                  </a:lnTo>
                  <a:close/>
                </a:path>
              </a:pathLst>
            </a:custGeom>
            <a:solidFill>
              <a:srgbClr val="507AC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  <p:sp>
        <p:nvSpPr>
          <p:cNvPr id="27" name="Footer Placeholder 2">
            <a:extLst>
              <a:ext uri="{FF2B5EF4-FFF2-40B4-BE49-F238E27FC236}">
                <a16:creationId xmlns:a16="http://schemas.microsoft.com/office/drawing/2014/main" id="{4B1619E7-F2E5-228D-32A2-F881646D69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2A2196B7-3672-3704-4A51-57C994A8AD08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2000" y="1370911"/>
            <a:ext cx="10608000" cy="3617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28" name="Tijdelijke aanduiding voor titel 1">
            <a:extLst>
              <a:ext uri="{FF2B5EF4-FFF2-40B4-BE49-F238E27FC236}">
                <a16:creationId xmlns:a16="http://schemas.microsoft.com/office/drawing/2014/main" id="{5143EE90-5A69-1CF3-6FA4-4A251264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7948740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/outlook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AD8339D7-3963-5A88-2E9B-82BFFF6D30F1}"/>
              </a:ext>
            </a:extLst>
          </p:cNvPr>
          <p:cNvCxnSpPr/>
          <p:nvPr/>
        </p:nvCxnSpPr>
        <p:spPr>
          <a:xfrm>
            <a:off x="791999" y="4186786"/>
            <a:ext cx="10608000" cy="0"/>
          </a:xfrm>
          <a:prstGeom prst="line">
            <a:avLst/>
          </a:prstGeom>
          <a:ln w="38100">
            <a:solidFill>
              <a:srgbClr val="D1E3F7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ijdelijke aanduiding voor inhoud 2">
            <a:extLst>
              <a:ext uri="{FF2B5EF4-FFF2-40B4-BE49-F238E27FC236}">
                <a16:creationId xmlns:a16="http://schemas.microsoft.com/office/drawing/2014/main" id="{A046EFC5-2CEB-A518-1E79-2AC01AAE74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1999" y="5282629"/>
            <a:ext cx="2052000" cy="733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43B2FE1-D3B3-3FAF-EBB9-8C08262ACAE1}"/>
              </a:ext>
            </a:extLst>
          </p:cNvPr>
          <p:cNvGrpSpPr/>
          <p:nvPr userDrawn="1"/>
        </p:nvGrpSpPr>
        <p:grpSpPr>
          <a:xfrm>
            <a:off x="1241999" y="3610786"/>
            <a:ext cx="1152000" cy="1412736"/>
            <a:chOff x="1242000" y="3804658"/>
            <a:chExt cx="1152000" cy="1412736"/>
          </a:xfrm>
        </p:grpSpPr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CAF92B1-1DE6-FDE0-E7D7-E48AF810E0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42000" y="3804658"/>
              <a:ext cx="1152000" cy="115200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D1E3F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" name="Vrije vorm: vorm 20">
              <a:extLst>
                <a:ext uri="{FF2B5EF4-FFF2-40B4-BE49-F238E27FC236}">
                  <a16:creationId xmlns:a16="http://schemas.microsoft.com/office/drawing/2014/main" id="{A176A7FE-049A-0769-1FA3-D2ECB9E412D9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1710000" y="5001394"/>
              <a:ext cx="216000" cy="216000"/>
            </a:xfrm>
            <a:custGeom>
              <a:avLst/>
              <a:gdLst>
                <a:gd name="connsiteX0" fmla="*/ 2286035 w 2286035"/>
                <a:gd name="connsiteY0" fmla="*/ 0 h 2286036"/>
                <a:gd name="connsiteX1" fmla="*/ 2286036 w 2286035"/>
                <a:gd name="connsiteY1" fmla="*/ 2286036 h 2286036"/>
                <a:gd name="connsiteX2" fmla="*/ 0 w 2286035"/>
                <a:gd name="connsiteY2" fmla="*/ 2286037 h 2286036"/>
                <a:gd name="connsiteX3" fmla="*/ 2286035 w 2286035"/>
                <a:gd name="connsiteY3" fmla="*/ 0 h 228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35" h="2286036">
                  <a:moveTo>
                    <a:pt x="2286035" y="0"/>
                  </a:moveTo>
                  <a:lnTo>
                    <a:pt x="2286036" y="2286036"/>
                  </a:lnTo>
                  <a:lnTo>
                    <a:pt x="0" y="2286037"/>
                  </a:lnTo>
                  <a:lnTo>
                    <a:pt x="2286035" y="0"/>
                  </a:lnTo>
                  <a:close/>
                </a:path>
              </a:pathLst>
            </a:custGeom>
            <a:solidFill>
              <a:srgbClr val="507AC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523D2C2-9BC4-4445-9517-130BDB629E13}"/>
              </a:ext>
            </a:extLst>
          </p:cNvPr>
          <p:cNvGrpSpPr/>
          <p:nvPr userDrawn="1"/>
        </p:nvGrpSpPr>
        <p:grpSpPr>
          <a:xfrm>
            <a:off x="4093999" y="3357357"/>
            <a:ext cx="1152000" cy="1405429"/>
            <a:chOff x="4094000" y="3551229"/>
            <a:chExt cx="1152000" cy="1405429"/>
          </a:xfrm>
        </p:grpSpPr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8E95C17D-A4BC-D6B7-4189-F6BC524521F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94000" y="3804658"/>
              <a:ext cx="1152000" cy="115200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D1E3F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5" name="Vrije vorm: vorm 24">
              <a:extLst>
                <a:ext uri="{FF2B5EF4-FFF2-40B4-BE49-F238E27FC236}">
                  <a16:creationId xmlns:a16="http://schemas.microsoft.com/office/drawing/2014/main" id="{051C1596-1BCD-2AC7-E0B0-9B0D446283D0}"/>
                </a:ext>
              </a:extLst>
            </p:cNvPr>
            <p:cNvSpPr>
              <a:spLocks noChangeAspect="1"/>
            </p:cNvSpPr>
            <p:nvPr/>
          </p:nvSpPr>
          <p:spPr>
            <a:xfrm rot="13500000">
              <a:off x="4562000" y="3551229"/>
              <a:ext cx="216000" cy="216000"/>
            </a:xfrm>
            <a:custGeom>
              <a:avLst/>
              <a:gdLst>
                <a:gd name="connsiteX0" fmla="*/ 2286035 w 2286035"/>
                <a:gd name="connsiteY0" fmla="*/ 0 h 2286036"/>
                <a:gd name="connsiteX1" fmla="*/ 2286036 w 2286035"/>
                <a:gd name="connsiteY1" fmla="*/ 2286036 h 2286036"/>
                <a:gd name="connsiteX2" fmla="*/ 0 w 2286035"/>
                <a:gd name="connsiteY2" fmla="*/ 2286037 h 2286036"/>
                <a:gd name="connsiteX3" fmla="*/ 2286035 w 2286035"/>
                <a:gd name="connsiteY3" fmla="*/ 0 h 228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35" h="2286036">
                  <a:moveTo>
                    <a:pt x="2286035" y="0"/>
                  </a:moveTo>
                  <a:lnTo>
                    <a:pt x="2286036" y="2286036"/>
                  </a:lnTo>
                  <a:lnTo>
                    <a:pt x="0" y="2286037"/>
                  </a:lnTo>
                  <a:lnTo>
                    <a:pt x="2286035" y="0"/>
                  </a:lnTo>
                  <a:close/>
                </a:path>
              </a:pathLst>
            </a:custGeom>
            <a:solidFill>
              <a:srgbClr val="507AC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AEE76FD-EC1D-5C2C-A853-8E2B8943B704}"/>
              </a:ext>
            </a:extLst>
          </p:cNvPr>
          <p:cNvGrpSpPr/>
          <p:nvPr userDrawn="1"/>
        </p:nvGrpSpPr>
        <p:grpSpPr>
          <a:xfrm>
            <a:off x="9797999" y="3350050"/>
            <a:ext cx="1152000" cy="1412736"/>
            <a:chOff x="9798000" y="3543922"/>
            <a:chExt cx="1152000" cy="1412736"/>
          </a:xfrm>
        </p:grpSpPr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6F1C3C4-AFC0-9931-5AA9-3DA4715EC1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798000" y="3804658"/>
              <a:ext cx="1152000" cy="115200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D1E3F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6" name="Vrije vorm: vorm 25">
              <a:extLst>
                <a:ext uri="{FF2B5EF4-FFF2-40B4-BE49-F238E27FC236}">
                  <a16:creationId xmlns:a16="http://schemas.microsoft.com/office/drawing/2014/main" id="{B78677D7-32DA-DE74-85F8-E283930E72DB}"/>
                </a:ext>
              </a:extLst>
            </p:cNvPr>
            <p:cNvSpPr>
              <a:spLocks noChangeAspect="1"/>
            </p:cNvSpPr>
            <p:nvPr/>
          </p:nvSpPr>
          <p:spPr>
            <a:xfrm rot="13500000">
              <a:off x="10266000" y="3543922"/>
              <a:ext cx="216000" cy="216000"/>
            </a:xfrm>
            <a:custGeom>
              <a:avLst/>
              <a:gdLst>
                <a:gd name="connsiteX0" fmla="*/ 2286035 w 2286035"/>
                <a:gd name="connsiteY0" fmla="*/ 0 h 2286036"/>
                <a:gd name="connsiteX1" fmla="*/ 2286036 w 2286035"/>
                <a:gd name="connsiteY1" fmla="*/ 2286036 h 2286036"/>
                <a:gd name="connsiteX2" fmla="*/ 0 w 2286035"/>
                <a:gd name="connsiteY2" fmla="*/ 2286037 h 2286036"/>
                <a:gd name="connsiteX3" fmla="*/ 2286035 w 2286035"/>
                <a:gd name="connsiteY3" fmla="*/ 0 h 228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35" h="2286036">
                  <a:moveTo>
                    <a:pt x="2286035" y="0"/>
                  </a:moveTo>
                  <a:lnTo>
                    <a:pt x="2286036" y="2286036"/>
                  </a:lnTo>
                  <a:lnTo>
                    <a:pt x="0" y="2286037"/>
                  </a:lnTo>
                  <a:lnTo>
                    <a:pt x="2286035" y="0"/>
                  </a:lnTo>
                  <a:close/>
                </a:path>
              </a:pathLst>
            </a:custGeom>
            <a:solidFill>
              <a:srgbClr val="507AC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B6836-EF16-F9D7-ED25-D8A3D83AF617}"/>
              </a:ext>
            </a:extLst>
          </p:cNvPr>
          <p:cNvGrpSpPr/>
          <p:nvPr userDrawn="1"/>
        </p:nvGrpSpPr>
        <p:grpSpPr>
          <a:xfrm>
            <a:off x="6945999" y="3610786"/>
            <a:ext cx="1152000" cy="1412736"/>
            <a:chOff x="6946000" y="3804658"/>
            <a:chExt cx="1152000" cy="1412736"/>
          </a:xfrm>
        </p:grpSpPr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FDA66EC-C187-BD38-95C5-E822B2C7A1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946000" y="3804658"/>
              <a:ext cx="1152000" cy="115200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D1E3F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7" name="Vrije vorm: vorm 26">
              <a:extLst>
                <a:ext uri="{FF2B5EF4-FFF2-40B4-BE49-F238E27FC236}">
                  <a16:creationId xmlns:a16="http://schemas.microsoft.com/office/drawing/2014/main" id="{EB417611-24B4-04B9-054A-ACAC914B8EC4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7413999" y="5001394"/>
              <a:ext cx="216000" cy="216000"/>
            </a:xfrm>
            <a:custGeom>
              <a:avLst/>
              <a:gdLst>
                <a:gd name="connsiteX0" fmla="*/ 2286035 w 2286035"/>
                <a:gd name="connsiteY0" fmla="*/ 0 h 2286036"/>
                <a:gd name="connsiteX1" fmla="*/ 2286036 w 2286035"/>
                <a:gd name="connsiteY1" fmla="*/ 2286036 h 2286036"/>
                <a:gd name="connsiteX2" fmla="*/ 0 w 2286035"/>
                <a:gd name="connsiteY2" fmla="*/ 2286037 h 2286036"/>
                <a:gd name="connsiteX3" fmla="*/ 2286035 w 2286035"/>
                <a:gd name="connsiteY3" fmla="*/ 0 h 228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35" h="2286036">
                  <a:moveTo>
                    <a:pt x="2286035" y="0"/>
                  </a:moveTo>
                  <a:lnTo>
                    <a:pt x="2286036" y="2286036"/>
                  </a:lnTo>
                  <a:lnTo>
                    <a:pt x="0" y="2286037"/>
                  </a:lnTo>
                  <a:lnTo>
                    <a:pt x="2286035" y="0"/>
                  </a:lnTo>
                  <a:close/>
                </a:path>
              </a:pathLst>
            </a:custGeom>
            <a:solidFill>
              <a:srgbClr val="507AC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  <p:sp>
        <p:nvSpPr>
          <p:cNvPr id="28" name="Tijdelijke aanduiding voor inhoud 2">
            <a:extLst>
              <a:ext uri="{FF2B5EF4-FFF2-40B4-BE49-F238E27FC236}">
                <a16:creationId xmlns:a16="http://schemas.microsoft.com/office/drawing/2014/main" id="{3F614B74-3D6E-A426-1F20-F15A22B436BF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495998" y="5282629"/>
            <a:ext cx="2052000" cy="733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ijdelijke aanduiding voor inhoud 2">
            <a:extLst>
              <a:ext uri="{FF2B5EF4-FFF2-40B4-BE49-F238E27FC236}">
                <a16:creationId xmlns:a16="http://schemas.microsoft.com/office/drawing/2014/main" id="{784FACF8-2444-E7F6-0612-E217B8A739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643999" y="2377179"/>
            <a:ext cx="2052000" cy="73349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ijdelijke aanduiding voor inhoud 2">
            <a:extLst>
              <a:ext uri="{FF2B5EF4-FFF2-40B4-BE49-F238E27FC236}">
                <a16:creationId xmlns:a16="http://schemas.microsoft.com/office/drawing/2014/main" id="{680E7892-8B36-0667-9CD4-0FA817BF5C4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9347999" y="2369873"/>
            <a:ext cx="2052000" cy="73349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ijdelijke aanduiding voor afbeelding 11">
            <a:extLst>
              <a:ext uri="{FF2B5EF4-FFF2-40B4-BE49-F238E27FC236}">
                <a16:creationId xmlns:a16="http://schemas.microsoft.com/office/drawing/2014/main" id="{9F8C217F-A0D9-24B2-DB17-B1A5D1C206AE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1547999" y="3916786"/>
            <a:ext cx="540000" cy="540000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700"/>
            </a:lvl1pPr>
          </a:lstStyle>
          <a:p>
            <a:r>
              <a:rPr lang="en-US" dirty="0"/>
              <a:t>Add icon</a:t>
            </a:r>
            <a:endParaRPr lang="nl-NL" dirty="0"/>
          </a:p>
        </p:txBody>
      </p:sp>
      <p:sp>
        <p:nvSpPr>
          <p:cNvPr id="33" name="Tijdelijke aanduiding voor afbeelding 11">
            <a:extLst>
              <a:ext uri="{FF2B5EF4-FFF2-40B4-BE49-F238E27FC236}">
                <a16:creationId xmlns:a16="http://schemas.microsoft.com/office/drawing/2014/main" id="{43214054-B3D8-CAA5-5FCC-1D1BE982753B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399999" y="3916258"/>
            <a:ext cx="540000" cy="540000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700"/>
            </a:lvl1pPr>
          </a:lstStyle>
          <a:p>
            <a:r>
              <a:rPr lang="en-US" dirty="0"/>
              <a:t>Add icon</a:t>
            </a:r>
            <a:endParaRPr lang="nl-NL" dirty="0"/>
          </a:p>
        </p:txBody>
      </p:sp>
      <p:sp>
        <p:nvSpPr>
          <p:cNvPr id="34" name="Tijdelijke aanduiding voor afbeelding 11">
            <a:extLst>
              <a:ext uri="{FF2B5EF4-FFF2-40B4-BE49-F238E27FC236}">
                <a16:creationId xmlns:a16="http://schemas.microsoft.com/office/drawing/2014/main" id="{FBF549D7-72EB-30A9-7D1E-963A85694C93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7251998" y="3916258"/>
            <a:ext cx="540000" cy="540000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700"/>
            </a:lvl1pPr>
          </a:lstStyle>
          <a:p>
            <a:r>
              <a:rPr lang="en-US" dirty="0"/>
              <a:t>Add icon</a:t>
            </a:r>
            <a:endParaRPr lang="nl-NL" dirty="0"/>
          </a:p>
        </p:txBody>
      </p:sp>
      <p:sp>
        <p:nvSpPr>
          <p:cNvPr id="35" name="Tijdelijke aanduiding voor afbeelding 11">
            <a:extLst>
              <a:ext uri="{FF2B5EF4-FFF2-40B4-BE49-F238E27FC236}">
                <a16:creationId xmlns:a16="http://schemas.microsoft.com/office/drawing/2014/main" id="{02C3DAA6-DDC6-34DE-FCAF-3B03A8B5BC1B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0103999" y="3916258"/>
            <a:ext cx="540000" cy="540000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700"/>
            </a:lvl1pPr>
          </a:lstStyle>
          <a:p>
            <a:r>
              <a:rPr lang="en-US" dirty="0"/>
              <a:t>Add icon</a:t>
            </a:r>
            <a:endParaRPr lang="nl-NL" dirty="0"/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ED76B70B-6414-A226-D03F-D41099FF07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9AC239BB-626F-AE33-D8A2-EFB463732F31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2000" y="1370911"/>
            <a:ext cx="10608000" cy="3617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2FCAFAB5-5899-06D3-7B70-AFEBBBF5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385973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/pip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rije vorm: vorm 39">
            <a:extLst>
              <a:ext uri="{FF2B5EF4-FFF2-40B4-BE49-F238E27FC236}">
                <a16:creationId xmlns:a16="http://schemas.microsoft.com/office/drawing/2014/main" id="{5D8A4730-6B7E-6106-2DFB-E9D1804153D0}"/>
              </a:ext>
            </a:extLst>
          </p:cNvPr>
          <p:cNvSpPr/>
          <p:nvPr userDrawn="1"/>
        </p:nvSpPr>
        <p:spPr>
          <a:xfrm>
            <a:off x="791999" y="2963057"/>
            <a:ext cx="2657136" cy="1767845"/>
          </a:xfrm>
          <a:custGeom>
            <a:avLst/>
            <a:gdLst>
              <a:gd name="connsiteX0" fmla="*/ 1775894 w 2657136"/>
              <a:gd name="connsiteY0" fmla="*/ 0 h 1767845"/>
              <a:gd name="connsiteX1" fmla="*/ 2657136 w 2657136"/>
              <a:gd name="connsiteY1" fmla="*/ 881242 h 1767845"/>
              <a:gd name="connsiteX2" fmla="*/ 1773214 w 2657136"/>
              <a:gd name="connsiteY2" fmla="*/ 1765165 h 1767845"/>
              <a:gd name="connsiteX3" fmla="*/ 1773214 w 2657136"/>
              <a:gd name="connsiteY3" fmla="*/ 1765166 h 1767845"/>
              <a:gd name="connsiteX4" fmla="*/ 1773212 w 2657136"/>
              <a:gd name="connsiteY4" fmla="*/ 1765166 h 1767845"/>
              <a:gd name="connsiteX5" fmla="*/ 1770534 w 2657136"/>
              <a:gd name="connsiteY5" fmla="*/ 1767845 h 1767845"/>
              <a:gd name="connsiteX6" fmla="*/ 1767855 w 2657136"/>
              <a:gd name="connsiteY6" fmla="*/ 1765166 h 1767845"/>
              <a:gd name="connsiteX7" fmla="*/ 0 w 2657136"/>
              <a:gd name="connsiteY7" fmla="*/ 1765166 h 1767845"/>
              <a:gd name="connsiteX8" fmla="*/ 0 w 2657136"/>
              <a:gd name="connsiteY8" fmla="*/ 2672 h 1767845"/>
              <a:gd name="connsiteX9" fmla="*/ 1773214 w 2657136"/>
              <a:gd name="connsiteY9" fmla="*/ 2672 h 1767845"/>
              <a:gd name="connsiteX10" fmla="*/ 1773214 w 2657136"/>
              <a:gd name="connsiteY10" fmla="*/ 2681 h 1767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57136" h="1767845">
                <a:moveTo>
                  <a:pt x="1775894" y="0"/>
                </a:moveTo>
                <a:lnTo>
                  <a:pt x="2657136" y="881242"/>
                </a:lnTo>
                <a:lnTo>
                  <a:pt x="1773214" y="1765165"/>
                </a:lnTo>
                <a:lnTo>
                  <a:pt x="1773214" y="1765166"/>
                </a:lnTo>
                <a:lnTo>
                  <a:pt x="1773212" y="1765166"/>
                </a:lnTo>
                <a:lnTo>
                  <a:pt x="1770534" y="1767845"/>
                </a:lnTo>
                <a:lnTo>
                  <a:pt x="1767855" y="1765166"/>
                </a:lnTo>
                <a:lnTo>
                  <a:pt x="0" y="1765166"/>
                </a:lnTo>
                <a:lnTo>
                  <a:pt x="0" y="2672"/>
                </a:lnTo>
                <a:lnTo>
                  <a:pt x="1773214" y="2672"/>
                </a:lnTo>
                <a:lnTo>
                  <a:pt x="1773214" y="2681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nl-NL" dirty="0"/>
          </a:p>
        </p:txBody>
      </p:sp>
      <p:sp>
        <p:nvSpPr>
          <p:cNvPr id="41" name="Vrije vorm: vorm 40">
            <a:extLst>
              <a:ext uri="{FF2B5EF4-FFF2-40B4-BE49-F238E27FC236}">
                <a16:creationId xmlns:a16="http://schemas.microsoft.com/office/drawing/2014/main" id="{1242CF8C-FE64-F67B-8E13-603B740EC680}"/>
              </a:ext>
            </a:extLst>
          </p:cNvPr>
          <p:cNvSpPr/>
          <p:nvPr/>
        </p:nvSpPr>
        <p:spPr>
          <a:xfrm>
            <a:off x="3428591" y="2963057"/>
            <a:ext cx="2657136" cy="1767845"/>
          </a:xfrm>
          <a:custGeom>
            <a:avLst/>
            <a:gdLst>
              <a:gd name="connsiteX0" fmla="*/ 1775894 w 2657136"/>
              <a:gd name="connsiteY0" fmla="*/ 0 h 1767845"/>
              <a:gd name="connsiteX1" fmla="*/ 2657136 w 2657136"/>
              <a:gd name="connsiteY1" fmla="*/ 881242 h 1767845"/>
              <a:gd name="connsiteX2" fmla="*/ 1773214 w 2657136"/>
              <a:gd name="connsiteY2" fmla="*/ 1765165 h 1767845"/>
              <a:gd name="connsiteX3" fmla="*/ 1773214 w 2657136"/>
              <a:gd name="connsiteY3" fmla="*/ 1765166 h 1767845"/>
              <a:gd name="connsiteX4" fmla="*/ 1773212 w 2657136"/>
              <a:gd name="connsiteY4" fmla="*/ 1765166 h 1767845"/>
              <a:gd name="connsiteX5" fmla="*/ 1770534 w 2657136"/>
              <a:gd name="connsiteY5" fmla="*/ 1767845 h 1767845"/>
              <a:gd name="connsiteX6" fmla="*/ 1767855 w 2657136"/>
              <a:gd name="connsiteY6" fmla="*/ 1765166 h 1767845"/>
              <a:gd name="connsiteX7" fmla="*/ 0 w 2657136"/>
              <a:gd name="connsiteY7" fmla="*/ 1765166 h 1767845"/>
              <a:gd name="connsiteX8" fmla="*/ 0 w 2657136"/>
              <a:gd name="connsiteY8" fmla="*/ 2672 h 1767845"/>
              <a:gd name="connsiteX9" fmla="*/ 1773214 w 2657136"/>
              <a:gd name="connsiteY9" fmla="*/ 2672 h 1767845"/>
              <a:gd name="connsiteX10" fmla="*/ 1773214 w 2657136"/>
              <a:gd name="connsiteY10" fmla="*/ 2681 h 1767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57136" h="1767845">
                <a:moveTo>
                  <a:pt x="1775894" y="0"/>
                </a:moveTo>
                <a:lnTo>
                  <a:pt x="2657136" y="881242"/>
                </a:lnTo>
                <a:lnTo>
                  <a:pt x="1773214" y="1765165"/>
                </a:lnTo>
                <a:lnTo>
                  <a:pt x="1773214" y="1765166"/>
                </a:lnTo>
                <a:lnTo>
                  <a:pt x="1773212" y="1765166"/>
                </a:lnTo>
                <a:lnTo>
                  <a:pt x="1770534" y="1767845"/>
                </a:lnTo>
                <a:lnTo>
                  <a:pt x="1767855" y="1765166"/>
                </a:lnTo>
                <a:lnTo>
                  <a:pt x="0" y="1765166"/>
                </a:lnTo>
                <a:lnTo>
                  <a:pt x="0" y="2672"/>
                </a:lnTo>
                <a:lnTo>
                  <a:pt x="1773214" y="2672"/>
                </a:lnTo>
                <a:lnTo>
                  <a:pt x="1773214" y="2681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nl-NL"/>
          </a:p>
        </p:txBody>
      </p:sp>
      <p:sp>
        <p:nvSpPr>
          <p:cNvPr id="42" name="Vrije vorm: vorm 41">
            <a:extLst>
              <a:ext uri="{FF2B5EF4-FFF2-40B4-BE49-F238E27FC236}">
                <a16:creationId xmlns:a16="http://schemas.microsoft.com/office/drawing/2014/main" id="{092F404F-46A1-B061-7586-E469230C5C3A}"/>
              </a:ext>
            </a:extLst>
          </p:cNvPr>
          <p:cNvSpPr/>
          <p:nvPr/>
        </p:nvSpPr>
        <p:spPr>
          <a:xfrm>
            <a:off x="6085727" y="2963057"/>
            <a:ext cx="2657136" cy="1767845"/>
          </a:xfrm>
          <a:custGeom>
            <a:avLst/>
            <a:gdLst>
              <a:gd name="connsiteX0" fmla="*/ 1775894 w 2657136"/>
              <a:gd name="connsiteY0" fmla="*/ 0 h 1767845"/>
              <a:gd name="connsiteX1" fmla="*/ 2657136 w 2657136"/>
              <a:gd name="connsiteY1" fmla="*/ 881242 h 1767845"/>
              <a:gd name="connsiteX2" fmla="*/ 1773214 w 2657136"/>
              <a:gd name="connsiteY2" fmla="*/ 1765165 h 1767845"/>
              <a:gd name="connsiteX3" fmla="*/ 1773214 w 2657136"/>
              <a:gd name="connsiteY3" fmla="*/ 1765166 h 1767845"/>
              <a:gd name="connsiteX4" fmla="*/ 1773212 w 2657136"/>
              <a:gd name="connsiteY4" fmla="*/ 1765166 h 1767845"/>
              <a:gd name="connsiteX5" fmla="*/ 1770534 w 2657136"/>
              <a:gd name="connsiteY5" fmla="*/ 1767845 h 1767845"/>
              <a:gd name="connsiteX6" fmla="*/ 1767855 w 2657136"/>
              <a:gd name="connsiteY6" fmla="*/ 1765166 h 1767845"/>
              <a:gd name="connsiteX7" fmla="*/ 0 w 2657136"/>
              <a:gd name="connsiteY7" fmla="*/ 1765166 h 1767845"/>
              <a:gd name="connsiteX8" fmla="*/ 0 w 2657136"/>
              <a:gd name="connsiteY8" fmla="*/ 2672 h 1767845"/>
              <a:gd name="connsiteX9" fmla="*/ 1773214 w 2657136"/>
              <a:gd name="connsiteY9" fmla="*/ 2672 h 1767845"/>
              <a:gd name="connsiteX10" fmla="*/ 1773214 w 2657136"/>
              <a:gd name="connsiteY10" fmla="*/ 2681 h 1767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57136" h="1767845">
                <a:moveTo>
                  <a:pt x="1775894" y="0"/>
                </a:moveTo>
                <a:lnTo>
                  <a:pt x="2657136" y="881242"/>
                </a:lnTo>
                <a:lnTo>
                  <a:pt x="1773214" y="1765165"/>
                </a:lnTo>
                <a:lnTo>
                  <a:pt x="1773214" y="1765166"/>
                </a:lnTo>
                <a:lnTo>
                  <a:pt x="1773212" y="1765166"/>
                </a:lnTo>
                <a:lnTo>
                  <a:pt x="1770534" y="1767845"/>
                </a:lnTo>
                <a:lnTo>
                  <a:pt x="1767855" y="1765166"/>
                </a:lnTo>
                <a:lnTo>
                  <a:pt x="0" y="1765166"/>
                </a:lnTo>
                <a:lnTo>
                  <a:pt x="0" y="2672"/>
                </a:lnTo>
                <a:lnTo>
                  <a:pt x="1773214" y="2672"/>
                </a:lnTo>
                <a:lnTo>
                  <a:pt x="1773214" y="2681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nl-NL"/>
          </a:p>
        </p:txBody>
      </p:sp>
      <p:sp>
        <p:nvSpPr>
          <p:cNvPr id="43" name="Vrije vorm: vorm 42">
            <a:extLst>
              <a:ext uri="{FF2B5EF4-FFF2-40B4-BE49-F238E27FC236}">
                <a16:creationId xmlns:a16="http://schemas.microsoft.com/office/drawing/2014/main" id="{7840A372-D611-17A9-9EF8-AC666BA2B350}"/>
              </a:ext>
            </a:extLst>
          </p:cNvPr>
          <p:cNvSpPr/>
          <p:nvPr/>
        </p:nvSpPr>
        <p:spPr>
          <a:xfrm>
            <a:off x="8742863" y="2963057"/>
            <a:ext cx="2657136" cy="1767845"/>
          </a:xfrm>
          <a:custGeom>
            <a:avLst/>
            <a:gdLst>
              <a:gd name="connsiteX0" fmla="*/ 1775894 w 2657136"/>
              <a:gd name="connsiteY0" fmla="*/ 0 h 1767845"/>
              <a:gd name="connsiteX1" fmla="*/ 2657136 w 2657136"/>
              <a:gd name="connsiteY1" fmla="*/ 881242 h 1767845"/>
              <a:gd name="connsiteX2" fmla="*/ 1773214 w 2657136"/>
              <a:gd name="connsiteY2" fmla="*/ 1765165 h 1767845"/>
              <a:gd name="connsiteX3" fmla="*/ 1773214 w 2657136"/>
              <a:gd name="connsiteY3" fmla="*/ 1765166 h 1767845"/>
              <a:gd name="connsiteX4" fmla="*/ 1773212 w 2657136"/>
              <a:gd name="connsiteY4" fmla="*/ 1765166 h 1767845"/>
              <a:gd name="connsiteX5" fmla="*/ 1770534 w 2657136"/>
              <a:gd name="connsiteY5" fmla="*/ 1767845 h 1767845"/>
              <a:gd name="connsiteX6" fmla="*/ 1767855 w 2657136"/>
              <a:gd name="connsiteY6" fmla="*/ 1765166 h 1767845"/>
              <a:gd name="connsiteX7" fmla="*/ 0 w 2657136"/>
              <a:gd name="connsiteY7" fmla="*/ 1765166 h 1767845"/>
              <a:gd name="connsiteX8" fmla="*/ 0 w 2657136"/>
              <a:gd name="connsiteY8" fmla="*/ 2672 h 1767845"/>
              <a:gd name="connsiteX9" fmla="*/ 1773214 w 2657136"/>
              <a:gd name="connsiteY9" fmla="*/ 2672 h 1767845"/>
              <a:gd name="connsiteX10" fmla="*/ 1773214 w 2657136"/>
              <a:gd name="connsiteY10" fmla="*/ 2681 h 1767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57136" h="1767845">
                <a:moveTo>
                  <a:pt x="1775894" y="0"/>
                </a:moveTo>
                <a:lnTo>
                  <a:pt x="2657136" y="881242"/>
                </a:lnTo>
                <a:lnTo>
                  <a:pt x="1773214" y="1765165"/>
                </a:lnTo>
                <a:lnTo>
                  <a:pt x="1773214" y="1765166"/>
                </a:lnTo>
                <a:lnTo>
                  <a:pt x="1773212" y="1765166"/>
                </a:lnTo>
                <a:lnTo>
                  <a:pt x="1770534" y="1767845"/>
                </a:lnTo>
                <a:lnTo>
                  <a:pt x="1767855" y="1765166"/>
                </a:lnTo>
                <a:lnTo>
                  <a:pt x="0" y="1765166"/>
                </a:lnTo>
                <a:lnTo>
                  <a:pt x="0" y="2672"/>
                </a:lnTo>
                <a:lnTo>
                  <a:pt x="1773214" y="2672"/>
                </a:lnTo>
                <a:lnTo>
                  <a:pt x="1773214" y="2681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nl-NL"/>
          </a:p>
        </p:txBody>
      </p:sp>
      <p:sp>
        <p:nvSpPr>
          <p:cNvPr id="45" name="Tijdelijke aanduiding voor afbeelding 11">
            <a:extLst>
              <a:ext uri="{FF2B5EF4-FFF2-40B4-BE49-F238E27FC236}">
                <a16:creationId xmlns:a16="http://schemas.microsoft.com/office/drawing/2014/main" id="{789114B8-2EE2-19A9-C6EA-0FDAFDD48404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771455" y="2332750"/>
            <a:ext cx="540000" cy="540000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700"/>
            </a:lvl1pPr>
          </a:lstStyle>
          <a:p>
            <a:r>
              <a:rPr lang="en-US" dirty="0"/>
              <a:t>Add icon</a:t>
            </a:r>
            <a:endParaRPr lang="nl-NL" dirty="0"/>
          </a:p>
        </p:txBody>
      </p:sp>
      <p:sp>
        <p:nvSpPr>
          <p:cNvPr id="46" name="Tijdelijke aanduiding voor afbeelding 11">
            <a:extLst>
              <a:ext uri="{FF2B5EF4-FFF2-40B4-BE49-F238E27FC236}">
                <a16:creationId xmlns:a16="http://schemas.microsoft.com/office/drawing/2014/main" id="{699DF17B-CFA2-AE03-4127-C14EFF930FB6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428591" y="2332750"/>
            <a:ext cx="540000" cy="540000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700"/>
            </a:lvl1pPr>
          </a:lstStyle>
          <a:p>
            <a:r>
              <a:rPr lang="en-US" dirty="0"/>
              <a:t>Add icon</a:t>
            </a:r>
            <a:endParaRPr lang="nl-NL" dirty="0"/>
          </a:p>
        </p:txBody>
      </p:sp>
      <p:sp>
        <p:nvSpPr>
          <p:cNvPr id="47" name="Tijdelijke aanduiding voor afbeelding 11">
            <a:extLst>
              <a:ext uri="{FF2B5EF4-FFF2-40B4-BE49-F238E27FC236}">
                <a16:creationId xmlns:a16="http://schemas.microsoft.com/office/drawing/2014/main" id="{9ADCABCD-048D-74B4-18F0-5D9920DC8B2B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085727" y="2332750"/>
            <a:ext cx="540000" cy="540000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700"/>
            </a:lvl1pPr>
          </a:lstStyle>
          <a:p>
            <a:r>
              <a:rPr lang="en-US" dirty="0"/>
              <a:t>Add icon</a:t>
            </a:r>
            <a:endParaRPr lang="nl-NL" dirty="0"/>
          </a:p>
        </p:txBody>
      </p:sp>
      <p:sp>
        <p:nvSpPr>
          <p:cNvPr id="48" name="Tijdelijke aanduiding voor afbeelding 11">
            <a:extLst>
              <a:ext uri="{FF2B5EF4-FFF2-40B4-BE49-F238E27FC236}">
                <a16:creationId xmlns:a16="http://schemas.microsoft.com/office/drawing/2014/main" id="{C67166B8-6BF0-7B3E-6863-01013C8D1068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8742863" y="2332750"/>
            <a:ext cx="540000" cy="540000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700"/>
            </a:lvl1pPr>
          </a:lstStyle>
          <a:p>
            <a:r>
              <a:rPr lang="en-US" dirty="0"/>
              <a:t>Add icon</a:t>
            </a:r>
            <a:endParaRPr lang="nl-NL" dirty="0"/>
          </a:p>
        </p:txBody>
      </p:sp>
      <p:sp>
        <p:nvSpPr>
          <p:cNvPr id="49" name="Tijdelijke aanduiding voor inhoud 2">
            <a:extLst>
              <a:ext uri="{FF2B5EF4-FFF2-40B4-BE49-F238E27FC236}">
                <a16:creationId xmlns:a16="http://schemas.microsoft.com/office/drawing/2014/main" id="{90D3F3DD-F47F-E476-9517-5A39B1D3DB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1457" y="4915880"/>
            <a:ext cx="2052000" cy="733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0" name="Tijdelijke aanduiding voor inhoud 2">
            <a:extLst>
              <a:ext uri="{FF2B5EF4-FFF2-40B4-BE49-F238E27FC236}">
                <a16:creationId xmlns:a16="http://schemas.microsoft.com/office/drawing/2014/main" id="{16977658-13FB-8EC7-4EA1-25FD80943881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428591" y="4915880"/>
            <a:ext cx="2052000" cy="733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1" name="Tijdelijke aanduiding voor inhoud 2">
            <a:extLst>
              <a:ext uri="{FF2B5EF4-FFF2-40B4-BE49-F238E27FC236}">
                <a16:creationId xmlns:a16="http://schemas.microsoft.com/office/drawing/2014/main" id="{EA4E512D-B9E8-F03A-59AA-FF7649F9422F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075456" y="4915880"/>
            <a:ext cx="2052000" cy="733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2" name="Tijdelijke aanduiding voor inhoud 2">
            <a:extLst>
              <a:ext uri="{FF2B5EF4-FFF2-40B4-BE49-F238E27FC236}">
                <a16:creationId xmlns:a16="http://schemas.microsoft.com/office/drawing/2014/main" id="{D384CD8F-5DE6-8863-678B-6D0486A84107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8742863" y="4915880"/>
            <a:ext cx="2052000" cy="733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3" name="Tijdelijke aanduiding voor inhoud 2">
            <a:extLst>
              <a:ext uri="{FF2B5EF4-FFF2-40B4-BE49-F238E27FC236}">
                <a16:creationId xmlns:a16="http://schemas.microsoft.com/office/drawing/2014/main" id="{E642989E-DE44-4894-7750-1DD449AC9221}"/>
              </a:ext>
            </a:extLst>
          </p:cNvPr>
          <p:cNvSpPr>
            <a:spLocks noGrp="1"/>
          </p:cNvSpPr>
          <p:nvPr>
            <p:ph sz="half" idx="22"/>
          </p:nvPr>
        </p:nvSpPr>
        <p:spPr>
          <a:xfrm>
            <a:off x="1041457" y="3724631"/>
            <a:ext cx="1548000" cy="576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5" name="Tijdelijke aanduiding voor tekst 2">
            <a:extLst>
              <a:ext uri="{FF2B5EF4-FFF2-40B4-BE49-F238E27FC236}">
                <a16:creationId xmlns:a16="http://schemas.microsoft.com/office/drawing/2014/main" id="{20FEA36A-A464-7C06-6FEE-DB9493D6B303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1041455" y="3391477"/>
            <a:ext cx="1548000" cy="28388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400" b="1">
                <a:solidFill>
                  <a:srgbClr val="2D4C9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  <a:endParaRPr lang="nl-NL" dirty="0"/>
          </a:p>
        </p:txBody>
      </p:sp>
      <p:sp>
        <p:nvSpPr>
          <p:cNvPr id="56" name="Tijdelijke aanduiding voor inhoud 2">
            <a:extLst>
              <a:ext uri="{FF2B5EF4-FFF2-40B4-BE49-F238E27FC236}">
                <a16:creationId xmlns:a16="http://schemas.microsoft.com/office/drawing/2014/main" id="{E04D0D86-EBE9-8FFB-D1A4-26B6271E142D}"/>
              </a:ext>
            </a:extLst>
          </p:cNvPr>
          <p:cNvSpPr>
            <a:spLocks noGrp="1"/>
          </p:cNvSpPr>
          <p:nvPr>
            <p:ph sz="half" idx="25"/>
          </p:nvPr>
        </p:nvSpPr>
        <p:spPr>
          <a:xfrm>
            <a:off x="3698593" y="3724631"/>
            <a:ext cx="1548000" cy="576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7" name="Tijdelijke aanduiding voor tekst 2">
            <a:extLst>
              <a:ext uri="{FF2B5EF4-FFF2-40B4-BE49-F238E27FC236}">
                <a16:creationId xmlns:a16="http://schemas.microsoft.com/office/drawing/2014/main" id="{34E6405E-8F80-A270-0712-FB808A3A111E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3698591" y="3391477"/>
            <a:ext cx="1548000" cy="28388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400" b="1">
                <a:solidFill>
                  <a:srgbClr val="2D4C9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  <a:endParaRPr lang="nl-NL" dirty="0"/>
          </a:p>
        </p:txBody>
      </p:sp>
      <p:sp>
        <p:nvSpPr>
          <p:cNvPr id="58" name="Tijdelijke aanduiding voor inhoud 2">
            <a:extLst>
              <a:ext uri="{FF2B5EF4-FFF2-40B4-BE49-F238E27FC236}">
                <a16:creationId xmlns:a16="http://schemas.microsoft.com/office/drawing/2014/main" id="{10A28B7B-58CD-6033-22B2-8324277371A9}"/>
              </a:ext>
            </a:extLst>
          </p:cNvPr>
          <p:cNvSpPr>
            <a:spLocks noGrp="1"/>
          </p:cNvSpPr>
          <p:nvPr>
            <p:ph sz="half" idx="27"/>
          </p:nvPr>
        </p:nvSpPr>
        <p:spPr>
          <a:xfrm>
            <a:off x="6355729" y="3724631"/>
            <a:ext cx="1548000" cy="576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9" name="Tijdelijke aanduiding voor tekst 2">
            <a:extLst>
              <a:ext uri="{FF2B5EF4-FFF2-40B4-BE49-F238E27FC236}">
                <a16:creationId xmlns:a16="http://schemas.microsoft.com/office/drawing/2014/main" id="{B3C78F7C-312A-653C-120E-8FDE0C8A2C9F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6355727" y="3391477"/>
            <a:ext cx="1548000" cy="28388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400" b="1">
                <a:solidFill>
                  <a:srgbClr val="2D4C9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  <a:endParaRPr lang="nl-NL" dirty="0"/>
          </a:p>
        </p:txBody>
      </p:sp>
      <p:sp>
        <p:nvSpPr>
          <p:cNvPr id="60" name="Tijdelijke aanduiding voor inhoud 2">
            <a:extLst>
              <a:ext uri="{FF2B5EF4-FFF2-40B4-BE49-F238E27FC236}">
                <a16:creationId xmlns:a16="http://schemas.microsoft.com/office/drawing/2014/main" id="{4A8F8FE8-95BD-F9E8-5446-5C7CDBC03AC9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9012865" y="3724631"/>
            <a:ext cx="1548000" cy="576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1" name="Tijdelijke aanduiding voor tekst 2">
            <a:extLst>
              <a:ext uri="{FF2B5EF4-FFF2-40B4-BE49-F238E27FC236}">
                <a16:creationId xmlns:a16="http://schemas.microsoft.com/office/drawing/2014/main" id="{787109C5-A656-6FE8-5E16-A84CC347657E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9012863" y="3391477"/>
            <a:ext cx="1548000" cy="28388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400" b="1">
                <a:solidFill>
                  <a:srgbClr val="2D4C9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  <a:endParaRPr lang="nl-NL" dirty="0"/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4FBE26A0-46C5-3F55-0743-AD05D2B9A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EB876D7-5CE5-BEE8-DC79-8C92DA69ADB8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2000" y="1370911"/>
            <a:ext cx="10608000" cy="3617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4" name="Tijdelijke aanduiding voor titel 1">
            <a:extLst>
              <a:ext uri="{FF2B5EF4-FFF2-40B4-BE49-F238E27FC236}">
                <a16:creationId xmlns:a16="http://schemas.microsoft.com/office/drawing/2014/main" id="{86A55488-06A5-3F57-2519-A6B56E446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603779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/outlook/pipeline (custo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6E3FDF5C-4505-7A01-12B4-F76BA9CFBB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687D09AE-149D-3FE9-9197-DEA084CFB6A8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2000" y="1370911"/>
            <a:ext cx="10608000" cy="3617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5" name="Tijdelijke aanduiding voor titel 1">
            <a:extLst>
              <a:ext uri="{FF2B5EF4-FFF2-40B4-BE49-F238E27FC236}">
                <a16:creationId xmlns:a16="http://schemas.microsoft.com/office/drawing/2014/main" id="{91E6ACAD-F622-69C1-E3AA-0B85F14E1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397473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41D2C-8E1D-2230-00C4-B2644472B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1AB88-DD45-B803-7C87-0127A8C4A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DB175D-8385-236A-8FE8-C1AA1628C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EE597E-E49C-9ED0-607D-8052253580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78CB4-7B2E-2C17-79DF-0AEE3C2C02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5636B2-C01D-426C-FAB7-42369B0AC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0FE4E-5AA9-453B-ABF6-87BBF70D192B}" type="datetime1">
              <a:rPr lang="en-US" smtClean="0"/>
              <a:t>6/15/2025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1BFEA-B13C-5868-7E12-BCC511568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2F16F5-53F1-94A5-A7AB-E1563621B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57672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 text">
    <p:bg>
      <p:bgPr>
        <a:solidFill>
          <a:srgbClr val="D1E3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57D19F31-F478-66B2-8D50-64352DC642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CC003F0F-3F0C-0022-D81C-18FC0EE0E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4" name="Tijdelijke aanduiding voor inhoud 15">
            <a:extLst>
              <a:ext uri="{FF2B5EF4-FFF2-40B4-BE49-F238E27FC236}">
                <a16:creationId xmlns:a16="http://schemas.microsoft.com/office/drawing/2014/main" id="{0C6D1AAC-1AEA-BA50-C740-249C46FBAE9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92000" y="1941197"/>
            <a:ext cx="10608000" cy="4605686"/>
          </a:xfrm>
        </p:spPr>
        <p:txBody>
          <a:bodyPr/>
          <a:lstStyle>
            <a:lvl1pPr>
              <a:lnSpc>
                <a:spcPct val="114000"/>
              </a:lnSpc>
              <a:buClr>
                <a:srgbClr val="507AC2"/>
              </a:buClr>
              <a:defRPr/>
            </a:lvl1pPr>
            <a:lvl2pPr>
              <a:lnSpc>
                <a:spcPct val="114000"/>
              </a:lnSpc>
              <a:buClr>
                <a:srgbClr val="507AC2"/>
              </a:buClr>
              <a:defRPr/>
            </a:lvl2pPr>
            <a:lvl3pPr>
              <a:lnSpc>
                <a:spcPct val="114000"/>
              </a:lnSpc>
              <a:buClr>
                <a:srgbClr val="507AC2"/>
              </a:buClr>
              <a:defRPr/>
            </a:lvl3pPr>
            <a:lvl4pPr>
              <a:lnSpc>
                <a:spcPct val="114000"/>
              </a:lnSpc>
              <a:buClr>
                <a:srgbClr val="507AC2"/>
              </a:buClr>
              <a:defRPr/>
            </a:lvl4pPr>
            <a:lvl5pPr>
              <a:lnSpc>
                <a:spcPct val="114000"/>
              </a:lnSpc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7843532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 with shapes/images">
    <p:bg>
      <p:bgPr>
        <a:solidFill>
          <a:srgbClr val="D1E3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>
            <a:extLst>
              <a:ext uri="{FF2B5EF4-FFF2-40B4-BE49-F238E27FC236}">
                <a16:creationId xmlns:a16="http://schemas.microsoft.com/office/drawing/2014/main" id="{3B768417-84B8-4DE2-B012-8B10435FA345}"/>
              </a:ext>
            </a:extLst>
          </p:cNvPr>
          <p:cNvSpPr/>
          <p:nvPr/>
        </p:nvSpPr>
        <p:spPr>
          <a:xfrm rot="13500000">
            <a:off x="6729047" y="3798050"/>
            <a:ext cx="1781899" cy="1781899"/>
          </a:xfrm>
          <a:custGeom>
            <a:avLst/>
            <a:gdLst>
              <a:gd name="connsiteX0" fmla="*/ 0 w 1616455"/>
              <a:gd name="connsiteY0" fmla="*/ 0 h 1616455"/>
              <a:gd name="connsiteX1" fmla="*/ 1616455 w 1616455"/>
              <a:gd name="connsiteY1" fmla="*/ 0 h 1616455"/>
              <a:gd name="connsiteX2" fmla="*/ 1616455 w 1616455"/>
              <a:gd name="connsiteY2" fmla="*/ 1616455 h 1616455"/>
              <a:gd name="connsiteX3" fmla="*/ 0 w 1616455"/>
              <a:gd name="connsiteY3" fmla="*/ 1616455 h 1616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6455" h="1616455">
                <a:moveTo>
                  <a:pt x="0" y="0"/>
                </a:moveTo>
                <a:lnTo>
                  <a:pt x="1616455" y="0"/>
                </a:lnTo>
                <a:lnTo>
                  <a:pt x="1616455" y="1616455"/>
                </a:lnTo>
                <a:lnTo>
                  <a:pt x="0" y="1616455"/>
                </a:lnTo>
                <a:close/>
              </a:path>
            </a:pathLst>
          </a:custGeom>
          <a:solidFill>
            <a:schemeClr val="bg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7" name="Vrije vorm: vorm 26">
            <a:extLst>
              <a:ext uri="{FF2B5EF4-FFF2-40B4-BE49-F238E27FC236}">
                <a16:creationId xmlns:a16="http://schemas.microsoft.com/office/drawing/2014/main" id="{C5C134B3-0C65-09AB-E1C8-00A828796E03}"/>
              </a:ext>
            </a:extLst>
          </p:cNvPr>
          <p:cNvSpPr/>
          <p:nvPr/>
        </p:nvSpPr>
        <p:spPr>
          <a:xfrm>
            <a:off x="8880001" y="909007"/>
            <a:ext cx="2519999" cy="2519999"/>
          </a:xfrm>
          <a:custGeom>
            <a:avLst/>
            <a:gdLst>
              <a:gd name="connsiteX0" fmla="*/ 0 w 2286025"/>
              <a:gd name="connsiteY0" fmla="*/ 0 h 2286025"/>
              <a:gd name="connsiteX1" fmla="*/ 2286026 w 2286025"/>
              <a:gd name="connsiteY1" fmla="*/ 0 h 2286025"/>
              <a:gd name="connsiteX2" fmla="*/ 2286026 w 2286025"/>
              <a:gd name="connsiteY2" fmla="*/ 2286026 h 2286025"/>
              <a:gd name="connsiteX3" fmla="*/ 0 w 2286025"/>
              <a:gd name="connsiteY3" fmla="*/ 2286026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2286025">
                <a:moveTo>
                  <a:pt x="0" y="0"/>
                </a:moveTo>
                <a:lnTo>
                  <a:pt x="2286026" y="0"/>
                </a:lnTo>
                <a:lnTo>
                  <a:pt x="2286026" y="2286026"/>
                </a:lnTo>
                <a:lnTo>
                  <a:pt x="0" y="2286026"/>
                </a:lnTo>
                <a:close/>
              </a:path>
            </a:pathLst>
          </a:custGeom>
          <a:solidFill>
            <a:schemeClr val="bg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8" name="Vrije vorm: vorm 27">
            <a:extLst>
              <a:ext uri="{FF2B5EF4-FFF2-40B4-BE49-F238E27FC236}">
                <a16:creationId xmlns:a16="http://schemas.microsoft.com/office/drawing/2014/main" id="{9960CBC0-B3E6-7815-A46E-4557FB4748A9}"/>
              </a:ext>
            </a:extLst>
          </p:cNvPr>
          <p:cNvSpPr/>
          <p:nvPr/>
        </p:nvSpPr>
        <p:spPr>
          <a:xfrm>
            <a:off x="6360003" y="909007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chemeClr val="bg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9" name="Vrije vorm: vorm 28">
            <a:extLst>
              <a:ext uri="{FF2B5EF4-FFF2-40B4-BE49-F238E27FC236}">
                <a16:creationId xmlns:a16="http://schemas.microsoft.com/office/drawing/2014/main" id="{E370AB24-64BC-5CD5-795A-AFF00B6F927B}"/>
              </a:ext>
            </a:extLst>
          </p:cNvPr>
          <p:cNvSpPr/>
          <p:nvPr/>
        </p:nvSpPr>
        <p:spPr>
          <a:xfrm>
            <a:off x="8880000" y="3428994"/>
            <a:ext cx="2519999" cy="2519999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2 w 2286025"/>
              <a:gd name="connsiteY1" fmla="*/ 2286026 h 2286025"/>
              <a:gd name="connsiteX2" fmla="*/ -1 w 2286025"/>
              <a:gd name="connsiteY2" fmla="*/ 1143013 h 2286025"/>
              <a:gd name="connsiteX3" fmla="*/ 1143012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2" y="2286026"/>
                </a:cubicBezTo>
                <a:cubicBezTo>
                  <a:pt x="511744" y="2286026"/>
                  <a:pt x="-1" y="1774282"/>
                  <a:pt x="-1" y="1143013"/>
                </a:cubicBezTo>
                <a:cubicBezTo>
                  <a:pt x="-1" y="511744"/>
                  <a:pt x="511743" y="0"/>
                  <a:pt x="1143012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chemeClr val="bg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5" name="Tijdelijke aanduiding voor afbeelding 24">
            <a:extLst>
              <a:ext uri="{FF2B5EF4-FFF2-40B4-BE49-F238E27FC236}">
                <a16:creationId xmlns:a16="http://schemas.microsoft.com/office/drawing/2014/main" id="{6886C291-C616-C8D3-E7D4-970392A52E6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360004" y="3429008"/>
            <a:ext cx="2519985" cy="2519986"/>
          </a:xfrm>
          <a:custGeom>
            <a:avLst/>
            <a:gdLst>
              <a:gd name="connsiteX0" fmla="*/ 1259993 w 2519985"/>
              <a:gd name="connsiteY0" fmla="*/ 0 h 2519986"/>
              <a:gd name="connsiteX1" fmla="*/ 2519985 w 2519985"/>
              <a:gd name="connsiteY1" fmla="*/ 1259993 h 2519986"/>
              <a:gd name="connsiteX2" fmla="*/ 1259993 w 2519985"/>
              <a:gd name="connsiteY2" fmla="*/ 2519986 h 2519986"/>
              <a:gd name="connsiteX3" fmla="*/ 0 w 2519985"/>
              <a:gd name="connsiteY3" fmla="*/ 1259993 h 2519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9985" h="2519986">
                <a:moveTo>
                  <a:pt x="1259993" y="0"/>
                </a:moveTo>
                <a:lnTo>
                  <a:pt x="2519985" y="1259993"/>
                </a:lnTo>
                <a:lnTo>
                  <a:pt x="1259993" y="2519986"/>
                </a:lnTo>
                <a:lnTo>
                  <a:pt x="0" y="125999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6B034BEE-BCA7-F72A-2C28-2D21AB93B96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80000" y="3428994"/>
            <a:ext cx="2520001" cy="2520000"/>
          </a:xfrm>
          <a:custGeom>
            <a:avLst/>
            <a:gdLst>
              <a:gd name="connsiteX0" fmla="*/ 1260000 w 2520001"/>
              <a:gd name="connsiteY0" fmla="*/ 0 h 2520000"/>
              <a:gd name="connsiteX1" fmla="*/ 2520001 w 2520001"/>
              <a:gd name="connsiteY1" fmla="*/ 1260000 h 2520000"/>
              <a:gd name="connsiteX2" fmla="*/ 1260000 w 2520001"/>
              <a:gd name="connsiteY2" fmla="*/ 2520000 h 2520000"/>
              <a:gd name="connsiteX3" fmla="*/ 0 w 2520001"/>
              <a:gd name="connsiteY3" fmla="*/ 1260000 h 2520000"/>
              <a:gd name="connsiteX4" fmla="*/ 1260000 w 2520001"/>
              <a:gd name="connsiteY4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20001" h="2520000">
                <a:moveTo>
                  <a:pt x="1260000" y="0"/>
                </a:moveTo>
                <a:cubicBezTo>
                  <a:pt x="1955879" y="0"/>
                  <a:pt x="2520001" y="564121"/>
                  <a:pt x="2520001" y="1260000"/>
                </a:cubicBezTo>
                <a:cubicBezTo>
                  <a:pt x="2520001" y="1955879"/>
                  <a:pt x="1955880" y="2520000"/>
                  <a:pt x="1260000" y="2520000"/>
                </a:cubicBezTo>
                <a:cubicBezTo>
                  <a:pt x="564122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16" name="Tijdelijke aanduiding voor afbeelding 15">
            <a:extLst>
              <a:ext uri="{FF2B5EF4-FFF2-40B4-BE49-F238E27FC236}">
                <a16:creationId xmlns:a16="http://schemas.microsoft.com/office/drawing/2014/main" id="{01794381-8EDE-2E41-B9B3-79B9AE44AC5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60001" y="909005"/>
            <a:ext cx="2520000" cy="2520000"/>
          </a:xfrm>
          <a:custGeom>
            <a:avLst/>
            <a:gdLst>
              <a:gd name="connsiteX0" fmla="*/ 1259999 w 2520000"/>
              <a:gd name="connsiteY0" fmla="*/ 0 h 2520000"/>
              <a:gd name="connsiteX1" fmla="*/ 2520000 w 2520000"/>
              <a:gd name="connsiteY1" fmla="*/ 1260000 h 2520000"/>
              <a:gd name="connsiteX2" fmla="*/ 1259999 w 2520000"/>
              <a:gd name="connsiteY2" fmla="*/ 2520000 h 2520000"/>
              <a:gd name="connsiteX3" fmla="*/ 6504 w 2520000"/>
              <a:gd name="connsiteY3" fmla="*/ 1388828 h 2520000"/>
              <a:gd name="connsiteX4" fmla="*/ 0 w 2520000"/>
              <a:gd name="connsiteY4" fmla="*/ 1260020 h 2520000"/>
              <a:gd name="connsiteX5" fmla="*/ 0 w 2520000"/>
              <a:gd name="connsiteY5" fmla="*/ 1259980 h 2520000"/>
              <a:gd name="connsiteX6" fmla="*/ 6504 w 2520000"/>
              <a:gd name="connsiteY6" fmla="*/ 1131172 h 2520000"/>
              <a:gd name="connsiteX7" fmla="*/ 1259999 w 2520000"/>
              <a:gd name="connsiteY7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1259999" y="0"/>
                </a:moveTo>
                <a:cubicBezTo>
                  <a:pt x="1955878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59999" y="2520000"/>
                </a:cubicBezTo>
                <a:cubicBezTo>
                  <a:pt x="607614" y="2520000"/>
                  <a:pt x="71029" y="2024191"/>
                  <a:pt x="6504" y="1388828"/>
                </a:cubicBezTo>
                <a:lnTo>
                  <a:pt x="0" y="1260020"/>
                </a:lnTo>
                <a:lnTo>
                  <a:pt x="0" y="1259980"/>
                </a:lnTo>
                <a:lnTo>
                  <a:pt x="6504" y="1131172"/>
                </a:lnTo>
                <a:cubicBezTo>
                  <a:pt x="71029" y="495810"/>
                  <a:pt x="607613" y="0"/>
                  <a:pt x="12599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1200"/>
            </a:lvl1pPr>
          </a:lstStyle>
          <a:p>
            <a:r>
              <a:rPr lang="en-US" dirty="0"/>
              <a:t>Click to add image</a:t>
            </a:r>
          </a:p>
        </p:txBody>
      </p:sp>
      <p:sp>
        <p:nvSpPr>
          <p:cNvPr id="19" name="Tijdelijke aanduiding voor afbeelding 18">
            <a:extLst>
              <a:ext uri="{FF2B5EF4-FFF2-40B4-BE49-F238E27FC236}">
                <a16:creationId xmlns:a16="http://schemas.microsoft.com/office/drawing/2014/main" id="{6A98DD9D-D701-5D38-C060-9C5A926C2C9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80001" y="909007"/>
            <a:ext cx="2520000" cy="2520000"/>
          </a:xfrm>
          <a:custGeom>
            <a:avLst/>
            <a:gdLst>
              <a:gd name="connsiteX0" fmla="*/ 0 w 2520000"/>
              <a:gd name="connsiteY0" fmla="*/ 0 h 2520000"/>
              <a:gd name="connsiteX1" fmla="*/ 2520000 w 2520000"/>
              <a:gd name="connsiteY1" fmla="*/ 0 h 2520000"/>
              <a:gd name="connsiteX2" fmla="*/ 2520000 w 2520000"/>
              <a:gd name="connsiteY2" fmla="*/ 2520000 h 2520000"/>
              <a:gd name="connsiteX3" fmla="*/ 0 w 2520000"/>
              <a:gd name="connsiteY3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000" h="2520000"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561A2334-6839-AE2A-C48D-EE8977FB4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3D4AE3B-588D-0373-D098-1C8578A18FA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2000" y="2314362"/>
            <a:ext cx="5040000" cy="4185388"/>
          </a:xfrm>
          <a:prstGeom prst="rect">
            <a:avLst/>
          </a:prstGeo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jdelijke aanduiding voor titel 1">
            <a:extLst>
              <a:ext uri="{FF2B5EF4-FFF2-40B4-BE49-F238E27FC236}">
                <a16:creationId xmlns:a16="http://schemas.microsoft.com/office/drawing/2014/main" id="{3CAFDB6F-B44F-9247-086E-556425D37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8" y="672286"/>
            <a:ext cx="5039999" cy="10164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5" name="Tijdelijke aanduiding voor tekst 2">
            <a:extLst>
              <a:ext uri="{FF2B5EF4-FFF2-40B4-BE49-F238E27FC236}">
                <a16:creationId xmlns:a16="http://schemas.microsoft.com/office/drawing/2014/main" id="{E5C46247-B509-9DA0-39B1-A7E9B1E4FA9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91996" y="1712704"/>
            <a:ext cx="5040001" cy="32258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3096346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ighlight quote with(out) image">
    <p:bg>
      <p:bgPr>
        <a:solidFill>
          <a:srgbClr val="D1E3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raphic 4">
            <a:extLst>
              <a:ext uri="{FF2B5EF4-FFF2-40B4-BE49-F238E27FC236}">
                <a16:creationId xmlns:a16="http://schemas.microsoft.com/office/drawing/2014/main" id="{9568D642-E0AF-1256-7D80-D64CC573F4D1}"/>
              </a:ext>
            </a:extLst>
          </p:cNvPr>
          <p:cNvSpPr>
            <a:spLocks noChangeAspect="1"/>
          </p:cNvSpPr>
          <p:nvPr/>
        </p:nvSpPr>
        <p:spPr>
          <a:xfrm>
            <a:off x="791988" y="647999"/>
            <a:ext cx="1719415" cy="3420000"/>
          </a:xfrm>
          <a:custGeom>
            <a:avLst/>
            <a:gdLst>
              <a:gd name="connsiteX0" fmla="*/ 1302942 w 1302941"/>
              <a:gd name="connsiteY0" fmla="*/ 0 h 2591609"/>
              <a:gd name="connsiteX1" fmla="*/ 1302942 w 1302941"/>
              <a:gd name="connsiteY1" fmla="*/ 1288668 h 2591609"/>
              <a:gd name="connsiteX2" fmla="*/ 1302815 w 1302941"/>
              <a:gd name="connsiteY2" fmla="*/ 1302983 h 2591609"/>
              <a:gd name="connsiteX3" fmla="*/ 0 w 1302941"/>
              <a:gd name="connsiteY3" fmla="*/ 2591610 h 2591609"/>
              <a:gd name="connsiteX4" fmla="*/ 0 w 1302941"/>
              <a:gd name="connsiteY4" fmla="*/ 0 h 2591609"/>
              <a:gd name="connsiteX5" fmla="*/ 1302942 w 1302941"/>
              <a:gd name="connsiteY5" fmla="*/ 0 h 2591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02941" h="2591609">
                <a:moveTo>
                  <a:pt x="1302942" y="0"/>
                </a:moveTo>
                <a:lnTo>
                  <a:pt x="1302942" y="1288668"/>
                </a:lnTo>
                <a:cubicBezTo>
                  <a:pt x="1302942" y="1293468"/>
                  <a:pt x="1302900" y="1298227"/>
                  <a:pt x="1302815" y="1302983"/>
                </a:cubicBezTo>
                <a:cubicBezTo>
                  <a:pt x="1295167" y="2015951"/>
                  <a:pt x="714751" y="2591610"/>
                  <a:pt x="0" y="2591610"/>
                </a:cubicBezTo>
                <a:lnTo>
                  <a:pt x="0" y="0"/>
                </a:lnTo>
                <a:lnTo>
                  <a:pt x="1302942" y="0"/>
                </a:lnTo>
                <a:close/>
              </a:path>
            </a:pathLst>
          </a:custGeom>
          <a:solidFill>
            <a:srgbClr val="FFFFF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" name="Vrije vorm: vorm 1">
            <a:extLst>
              <a:ext uri="{FF2B5EF4-FFF2-40B4-BE49-F238E27FC236}">
                <a16:creationId xmlns:a16="http://schemas.microsoft.com/office/drawing/2014/main" id="{99F02519-812C-D1A8-DED2-EE86DB24034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91988" y="648000"/>
            <a:ext cx="1719417" cy="3420001"/>
          </a:xfrm>
          <a:custGeom>
            <a:avLst/>
            <a:gdLst>
              <a:gd name="connsiteX0" fmla="*/ 0 w 1719417"/>
              <a:gd name="connsiteY0" fmla="*/ 0 h 3420001"/>
              <a:gd name="connsiteX1" fmla="*/ 1719417 w 1719417"/>
              <a:gd name="connsiteY1" fmla="*/ 0 h 3420001"/>
              <a:gd name="connsiteX2" fmla="*/ 1719417 w 1719417"/>
              <a:gd name="connsiteY2" fmla="*/ 1700583 h 3420001"/>
              <a:gd name="connsiteX3" fmla="*/ 1719249 w 1719417"/>
              <a:gd name="connsiteY3" fmla="*/ 1719473 h 3420001"/>
              <a:gd name="connsiteX4" fmla="*/ 0 w 1719417"/>
              <a:gd name="connsiteY4" fmla="*/ 3420001 h 34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9417" h="3420001">
                <a:moveTo>
                  <a:pt x="0" y="0"/>
                </a:moveTo>
                <a:lnTo>
                  <a:pt x="1719417" y="0"/>
                </a:lnTo>
                <a:lnTo>
                  <a:pt x="1719417" y="1700583"/>
                </a:lnTo>
                <a:cubicBezTo>
                  <a:pt x="1719417" y="1706917"/>
                  <a:pt x="1719361" y="1713197"/>
                  <a:pt x="1719249" y="1719473"/>
                </a:cubicBezTo>
                <a:cubicBezTo>
                  <a:pt x="1709156" y="2660337"/>
                  <a:pt x="943215" y="3420001"/>
                  <a:pt x="0" y="3420001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13" name="Tijdelijke aanduiding voor titel 1">
            <a:extLst>
              <a:ext uri="{FF2B5EF4-FFF2-40B4-BE49-F238E27FC236}">
                <a16:creationId xmlns:a16="http://schemas.microsoft.com/office/drawing/2014/main" id="{752C6DDF-7D23-2B36-06F0-BF7E049D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999" y="1629000"/>
            <a:ext cx="8532000" cy="3600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rgbClr val="2D4C9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BB519B53-9B81-64FE-7762-38714A792863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3191999" y="5687368"/>
            <a:ext cx="8208000" cy="5226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rgbClr val="2D4C9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Name </a:t>
            </a:r>
            <a:br>
              <a:rPr lang="en-US" dirty="0"/>
            </a:br>
            <a:r>
              <a:rPr lang="en-US" dirty="0"/>
              <a:t>and function</a:t>
            </a:r>
            <a:endParaRPr lang="nl-NL" dirty="0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BE592584-23BE-BE07-65B6-40EEFBF0940C}"/>
              </a:ext>
            </a:extLst>
          </p:cNvPr>
          <p:cNvSpPr>
            <a:spLocks noChangeAspect="1"/>
          </p:cNvSpPr>
          <p:nvPr/>
        </p:nvSpPr>
        <p:spPr>
          <a:xfrm rot="5400000">
            <a:off x="2759999" y="5840684"/>
            <a:ext cx="432000" cy="216000"/>
          </a:xfrm>
          <a:custGeom>
            <a:avLst/>
            <a:gdLst>
              <a:gd name="connsiteX0" fmla="*/ 0 w 2286025"/>
              <a:gd name="connsiteY0" fmla="*/ 1143013 h 1143012"/>
              <a:gd name="connsiteX1" fmla="*/ 2286026 w 2286025"/>
              <a:gd name="connsiteY1" fmla="*/ 1143013 h 1143012"/>
              <a:gd name="connsiteX2" fmla="*/ 1143013 w 2286025"/>
              <a:gd name="connsiteY2" fmla="*/ 0 h 1143012"/>
              <a:gd name="connsiteX3" fmla="*/ 0 w 2286025"/>
              <a:gd name="connsiteY3" fmla="*/ 1143013 h 1143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1143012">
                <a:moveTo>
                  <a:pt x="0" y="1143013"/>
                </a:moveTo>
                <a:lnTo>
                  <a:pt x="2286026" y="1143013"/>
                </a:lnTo>
                <a:lnTo>
                  <a:pt x="1143013" y="0"/>
                </a:lnTo>
                <a:lnTo>
                  <a:pt x="0" y="1143013"/>
                </a:lnTo>
                <a:close/>
              </a:path>
            </a:pathLst>
          </a:custGeom>
          <a:solidFill>
            <a:srgbClr val="507AC2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>
              <a:solidFill>
                <a:srgbClr val="507AC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50475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/shapes with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6AE6DAC3-7D13-5877-FC87-5046D58CECDF}"/>
              </a:ext>
            </a:extLst>
          </p:cNvPr>
          <p:cNvSpPr/>
          <p:nvPr/>
        </p:nvSpPr>
        <p:spPr>
          <a:xfrm>
            <a:off x="7048500" y="0"/>
            <a:ext cx="3429000" cy="3429000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3 w 2286025"/>
              <a:gd name="connsiteY1" fmla="*/ 2286026 h 2286025"/>
              <a:gd name="connsiteX2" fmla="*/ 0 w 2286025"/>
              <a:gd name="connsiteY2" fmla="*/ 1143013 h 2286025"/>
              <a:gd name="connsiteX3" fmla="*/ 1143013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3" y="2286026"/>
                </a:cubicBezTo>
                <a:cubicBezTo>
                  <a:pt x="511744" y="2286026"/>
                  <a:pt x="0" y="1774282"/>
                  <a:pt x="0" y="1143013"/>
                </a:cubicBezTo>
                <a:cubicBezTo>
                  <a:pt x="0" y="511744"/>
                  <a:pt x="511744" y="0"/>
                  <a:pt x="1143013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CA06132A-FAF1-6E85-EB1C-74FA8FD08A5D}"/>
              </a:ext>
            </a:extLst>
          </p:cNvPr>
          <p:cNvSpPr/>
          <p:nvPr/>
        </p:nvSpPr>
        <p:spPr>
          <a:xfrm rot="10800000">
            <a:off x="7048500" y="3429000"/>
            <a:ext cx="3429000" cy="3429000"/>
          </a:xfrm>
          <a:custGeom>
            <a:avLst/>
            <a:gdLst>
              <a:gd name="connsiteX0" fmla="*/ 0 w 2286025"/>
              <a:gd name="connsiteY0" fmla="*/ 0 h 2286025"/>
              <a:gd name="connsiteX1" fmla="*/ 2286026 w 2286025"/>
              <a:gd name="connsiteY1" fmla="*/ 0 h 2286025"/>
              <a:gd name="connsiteX2" fmla="*/ 2286026 w 2286025"/>
              <a:gd name="connsiteY2" fmla="*/ 2286026 h 2286025"/>
              <a:gd name="connsiteX3" fmla="*/ 0 w 2286025"/>
              <a:gd name="connsiteY3" fmla="*/ 2286026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2286025">
                <a:moveTo>
                  <a:pt x="0" y="0"/>
                </a:moveTo>
                <a:lnTo>
                  <a:pt x="2286026" y="0"/>
                </a:lnTo>
                <a:lnTo>
                  <a:pt x="2286026" y="2286026"/>
                </a:lnTo>
                <a:lnTo>
                  <a:pt x="0" y="228602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CF0267B9-CCD0-6867-0B0C-C0F2EEE330EA}"/>
              </a:ext>
            </a:extLst>
          </p:cNvPr>
          <p:cNvSpPr/>
          <p:nvPr/>
        </p:nvSpPr>
        <p:spPr>
          <a:xfrm rot="16200000">
            <a:off x="9620249" y="857255"/>
            <a:ext cx="3429000" cy="1714500"/>
          </a:xfrm>
          <a:custGeom>
            <a:avLst/>
            <a:gdLst>
              <a:gd name="connsiteX0" fmla="*/ 0 w 2286025"/>
              <a:gd name="connsiteY0" fmla="*/ 2 h 1143013"/>
              <a:gd name="connsiteX1" fmla="*/ 2286026 w 2286025"/>
              <a:gd name="connsiteY1" fmla="*/ 0 h 1143013"/>
              <a:gd name="connsiteX2" fmla="*/ 1143013 w 2286025"/>
              <a:gd name="connsiteY2" fmla="*/ 1143014 h 1143013"/>
              <a:gd name="connsiteX3" fmla="*/ 0 w 2286025"/>
              <a:gd name="connsiteY3" fmla="*/ 2 h 1143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1143013">
                <a:moveTo>
                  <a:pt x="0" y="2"/>
                </a:moveTo>
                <a:lnTo>
                  <a:pt x="2286026" y="0"/>
                </a:lnTo>
                <a:cubicBezTo>
                  <a:pt x="2286026" y="631229"/>
                  <a:pt x="1774242" y="1143014"/>
                  <a:pt x="1143013" y="1143014"/>
                </a:cubicBezTo>
                <a:cubicBezTo>
                  <a:pt x="511784" y="1143014"/>
                  <a:pt x="0" y="631231"/>
                  <a:pt x="0" y="2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1E9B228B-07DF-83BE-DAB9-801A335B56B7}"/>
              </a:ext>
            </a:extLst>
          </p:cNvPr>
          <p:cNvSpPr/>
          <p:nvPr/>
        </p:nvSpPr>
        <p:spPr>
          <a:xfrm rot="5400000">
            <a:off x="2767212" y="-852280"/>
            <a:ext cx="3429006" cy="5133567"/>
          </a:xfrm>
          <a:custGeom>
            <a:avLst/>
            <a:gdLst>
              <a:gd name="connsiteX0" fmla="*/ 0 w 2286029"/>
              <a:gd name="connsiteY0" fmla="*/ 2279403 h 3422415"/>
              <a:gd name="connsiteX1" fmla="*/ 3 w 2286029"/>
              <a:gd name="connsiteY1" fmla="*/ 2279403 h 3422415"/>
              <a:gd name="connsiteX2" fmla="*/ 3 w 2286029"/>
              <a:gd name="connsiteY2" fmla="*/ 0 h 3422415"/>
              <a:gd name="connsiteX3" fmla="*/ 2286029 w 2286029"/>
              <a:gd name="connsiteY3" fmla="*/ 0 h 3422415"/>
              <a:gd name="connsiteX4" fmla="*/ 2286029 w 2286029"/>
              <a:gd name="connsiteY4" fmla="*/ 2286026 h 3422415"/>
              <a:gd name="connsiteX5" fmla="*/ 2285692 w 2286029"/>
              <a:gd name="connsiteY5" fmla="*/ 2286026 h 3422415"/>
              <a:gd name="connsiteX6" fmla="*/ 2280125 w 2286029"/>
              <a:gd name="connsiteY6" fmla="*/ 2396261 h 3422415"/>
              <a:gd name="connsiteX7" fmla="*/ 1143013 w 2286029"/>
              <a:gd name="connsiteY7" fmla="*/ 3422415 h 3422415"/>
              <a:gd name="connsiteX8" fmla="*/ 5902 w 2286029"/>
              <a:gd name="connsiteY8" fmla="*/ 2396263 h 3422415"/>
              <a:gd name="connsiteX9" fmla="*/ 335 w 2286029"/>
              <a:gd name="connsiteY9" fmla="*/ 2286026 h 3422415"/>
              <a:gd name="connsiteX10" fmla="*/ 3 w 2286029"/>
              <a:gd name="connsiteY10" fmla="*/ 2286026 h 3422415"/>
              <a:gd name="connsiteX11" fmla="*/ 3 w 2286029"/>
              <a:gd name="connsiteY11" fmla="*/ 2279462 h 3422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86029" h="3422415">
                <a:moveTo>
                  <a:pt x="0" y="2279403"/>
                </a:moveTo>
                <a:lnTo>
                  <a:pt x="3" y="2279403"/>
                </a:lnTo>
                <a:lnTo>
                  <a:pt x="3" y="0"/>
                </a:lnTo>
                <a:lnTo>
                  <a:pt x="2286029" y="0"/>
                </a:lnTo>
                <a:lnTo>
                  <a:pt x="2286029" y="2286026"/>
                </a:lnTo>
                <a:lnTo>
                  <a:pt x="2285692" y="2286026"/>
                </a:lnTo>
                <a:lnTo>
                  <a:pt x="2280125" y="2396261"/>
                </a:lnTo>
                <a:cubicBezTo>
                  <a:pt x="2221587" y="2972604"/>
                  <a:pt x="1734790" y="3422415"/>
                  <a:pt x="1143013" y="3422415"/>
                </a:cubicBezTo>
                <a:cubicBezTo>
                  <a:pt x="551236" y="3422415"/>
                  <a:pt x="64440" y="2972606"/>
                  <a:pt x="5902" y="2396263"/>
                </a:cubicBezTo>
                <a:lnTo>
                  <a:pt x="335" y="2286026"/>
                </a:lnTo>
                <a:lnTo>
                  <a:pt x="3" y="2286026"/>
                </a:lnTo>
                <a:lnTo>
                  <a:pt x="3" y="2279462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A211D5EF-9E81-EE58-5B11-3DCC4F372BE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477498" y="4725"/>
            <a:ext cx="1704976" cy="3429001"/>
          </a:xfrm>
          <a:custGeom>
            <a:avLst/>
            <a:gdLst>
              <a:gd name="connsiteX0" fmla="*/ 0 w 1704976"/>
              <a:gd name="connsiteY0" fmla="*/ 0 h 3429001"/>
              <a:gd name="connsiteX1" fmla="*/ 1679666 w 1704976"/>
              <a:gd name="connsiteY1" fmla="*/ 1368986 h 3429001"/>
              <a:gd name="connsiteX2" fmla="*/ 1704976 w 1704976"/>
              <a:gd name="connsiteY2" fmla="*/ 1534806 h 3429001"/>
              <a:gd name="connsiteX3" fmla="*/ 1704976 w 1704976"/>
              <a:gd name="connsiteY3" fmla="*/ 1894195 h 3429001"/>
              <a:gd name="connsiteX4" fmla="*/ 1679666 w 1704976"/>
              <a:gd name="connsiteY4" fmla="*/ 2060015 h 3429001"/>
              <a:gd name="connsiteX5" fmla="*/ 3 w 1704976"/>
              <a:gd name="connsiteY5" fmla="*/ 3429001 h 342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04976" h="3429001">
                <a:moveTo>
                  <a:pt x="0" y="0"/>
                </a:moveTo>
                <a:cubicBezTo>
                  <a:pt x="828479" y="0"/>
                  <a:pt x="1519785" y="587745"/>
                  <a:pt x="1679666" y="1368986"/>
                </a:cubicBezTo>
                <a:lnTo>
                  <a:pt x="1704976" y="1534806"/>
                </a:lnTo>
                <a:lnTo>
                  <a:pt x="1704976" y="1894195"/>
                </a:lnTo>
                <a:lnTo>
                  <a:pt x="1679666" y="2060015"/>
                </a:lnTo>
                <a:cubicBezTo>
                  <a:pt x="1519785" y="2841256"/>
                  <a:pt x="828482" y="3429001"/>
                  <a:pt x="3" y="3429001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9B6C4C7F-AF8F-2BA9-3C21-C8A93BBD1FD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058024" y="4731"/>
            <a:ext cx="3429002" cy="3429002"/>
          </a:xfrm>
          <a:custGeom>
            <a:avLst/>
            <a:gdLst>
              <a:gd name="connsiteX0" fmla="*/ 1714501 w 3429002"/>
              <a:gd name="connsiteY0" fmla="*/ 0 h 3429002"/>
              <a:gd name="connsiteX1" fmla="*/ 3429002 w 3429002"/>
              <a:gd name="connsiteY1" fmla="*/ 1714501 h 3429002"/>
              <a:gd name="connsiteX2" fmla="*/ 1714501 w 3429002"/>
              <a:gd name="connsiteY2" fmla="*/ 3429002 h 3429002"/>
              <a:gd name="connsiteX3" fmla="*/ 0 w 3429002"/>
              <a:gd name="connsiteY3" fmla="*/ 1714501 h 3429002"/>
              <a:gd name="connsiteX4" fmla="*/ 1714501 w 3429002"/>
              <a:gd name="connsiteY4" fmla="*/ 0 h 3429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29002" h="3429002">
                <a:moveTo>
                  <a:pt x="1714501" y="0"/>
                </a:moveTo>
                <a:cubicBezTo>
                  <a:pt x="2661392" y="0"/>
                  <a:pt x="3429002" y="767608"/>
                  <a:pt x="3429002" y="1714501"/>
                </a:cubicBezTo>
                <a:cubicBezTo>
                  <a:pt x="3429002" y="2661394"/>
                  <a:pt x="2661394" y="3429002"/>
                  <a:pt x="1714501" y="3429002"/>
                </a:cubicBezTo>
                <a:cubicBezTo>
                  <a:pt x="767608" y="3429002"/>
                  <a:pt x="0" y="2661394"/>
                  <a:pt x="0" y="1714501"/>
                </a:cubicBezTo>
                <a:cubicBezTo>
                  <a:pt x="0" y="767608"/>
                  <a:pt x="767608" y="0"/>
                  <a:pt x="171450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11" name="Vrije vorm: vorm 10">
            <a:extLst>
              <a:ext uri="{FF2B5EF4-FFF2-40B4-BE49-F238E27FC236}">
                <a16:creationId xmlns:a16="http://schemas.microsoft.com/office/drawing/2014/main" id="{0F2DE8FB-2BF0-F165-BCDC-10AA98EC3D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43302" y="3433732"/>
            <a:ext cx="3429001" cy="3429001"/>
          </a:xfrm>
          <a:custGeom>
            <a:avLst/>
            <a:gdLst>
              <a:gd name="connsiteX0" fmla="*/ 0 w 3429001"/>
              <a:gd name="connsiteY0" fmla="*/ 0 h 3429001"/>
              <a:gd name="connsiteX1" fmla="*/ 3429001 w 3429001"/>
              <a:gd name="connsiteY1" fmla="*/ 0 h 3429001"/>
              <a:gd name="connsiteX2" fmla="*/ 3429001 w 3429001"/>
              <a:gd name="connsiteY2" fmla="*/ 3429001 h 3429001"/>
              <a:gd name="connsiteX3" fmla="*/ 0 w 3429001"/>
              <a:gd name="connsiteY3" fmla="*/ 3429001 h 342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1" h="3429001">
                <a:moveTo>
                  <a:pt x="0" y="0"/>
                </a:moveTo>
                <a:lnTo>
                  <a:pt x="3429001" y="0"/>
                </a:lnTo>
                <a:lnTo>
                  <a:pt x="3429001" y="3429001"/>
                </a:lnTo>
                <a:lnTo>
                  <a:pt x="0" y="342900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385F6794-4F53-AEBC-72B4-6DB1EF2B998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905407" y="-6"/>
            <a:ext cx="5133567" cy="3429006"/>
          </a:xfrm>
          <a:custGeom>
            <a:avLst/>
            <a:gdLst>
              <a:gd name="connsiteX0" fmla="*/ 1714499 w 5133567"/>
              <a:gd name="connsiteY0" fmla="*/ 0 h 3429006"/>
              <a:gd name="connsiteX1" fmla="*/ 1714499 w 5133567"/>
              <a:gd name="connsiteY1" fmla="*/ 4 h 3429006"/>
              <a:gd name="connsiteX2" fmla="*/ 5133567 w 5133567"/>
              <a:gd name="connsiteY2" fmla="*/ 4 h 3429006"/>
              <a:gd name="connsiteX3" fmla="*/ 5133567 w 5133567"/>
              <a:gd name="connsiteY3" fmla="*/ 3429006 h 3429006"/>
              <a:gd name="connsiteX4" fmla="*/ 1704565 w 5133567"/>
              <a:gd name="connsiteY4" fmla="*/ 3429006 h 3429006"/>
              <a:gd name="connsiteX5" fmla="*/ 1704565 w 5133567"/>
              <a:gd name="connsiteY5" fmla="*/ 3428500 h 3429006"/>
              <a:gd name="connsiteX6" fmla="*/ 1539214 w 5133567"/>
              <a:gd name="connsiteY6" fmla="*/ 3420150 h 3429006"/>
              <a:gd name="connsiteX7" fmla="*/ 0 w 5133567"/>
              <a:gd name="connsiteY7" fmla="*/ 1714500 h 3429006"/>
              <a:gd name="connsiteX8" fmla="*/ 1539211 w 5133567"/>
              <a:gd name="connsiteY8" fmla="*/ 8853 h 3429006"/>
              <a:gd name="connsiteX9" fmla="*/ 1704565 w 5133567"/>
              <a:gd name="connsiteY9" fmla="*/ 502 h 3429006"/>
              <a:gd name="connsiteX10" fmla="*/ 1704565 w 5133567"/>
              <a:gd name="connsiteY10" fmla="*/ 4 h 3429006"/>
              <a:gd name="connsiteX11" fmla="*/ 1714411 w 5133567"/>
              <a:gd name="connsiteY11" fmla="*/ 4 h 3429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133567" h="3429006">
                <a:moveTo>
                  <a:pt x="1714499" y="0"/>
                </a:moveTo>
                <a:lnTo>
                  <a:pt x="1714499" y="4"/>
                </a:lnTo>
                <a:lnTo>
                  <a:pt x="5133567" y="4"/>
                </a:lnTo>
                <a:lnTo>
                  <a:pt x="5133567" y="3429006"/>
                </a:lnTo>
                <a:lnTo>
                  <a:pt x="1704565" y="3429006"/>
                </a:lnTo>
                <a:lnTo>
                  <a:pt x="1704565" y="3428500"/>
                </a:lnTo>
                <a:lnTo>
                  <a:pt x="1539214" y="3420150"/>
                </a:lnTo>
                <a:cubicBezTo>
                  <a:pt x="674709" y="3332344"/>
                  <a:pt x="0" y="2602156"/>
                  <a:pt x="0" y="1714500"/>
                </a:cubicBezTo>
                <a:cubicBezTo>
                  <a:pt x="0" y="826845"/>
                  <a:pt x="674706" y="96659"/>
                  <a:pt x="1539211" y="8853"/>
                </a:cubicBezTo>
                <a:lnTo>
                  <a:pt x="1704565" y="502"/>
                </a:lnTo>
                <a:lnTo>
                  <a:pt x="1704565" y="4"/>
                </a:lnTo>
                <a:lnTo>
                  <a:pt x="1714411" y="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17" name="Tijdelijke aanduiding voor inhoud 2">
            <a:extLst>
              <a:ext uri="{FF2B5EF4-FFF2-40B4-BE49-F238E27FC236}">
                <a16:creationId xmlns:a16="http://schemas.microsoft.com/office/drawing/2014/main" id="{3D25DD5D-6F24-0B57-A0F6-B5CEB7A28B1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1999" y="4914000"/>
            <a:ext cx="4104000" cy="1296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ijdelijke aanduiding voor tekst 2">
            <a:extLst>
              <a:ext uri="{FF2B5EF4-FFF2-40B4-BE49-F238E27FC236}">
                <a16:creationId xmlns:a16="http://schemas.microsoft.com/office/drawing/2014/main" id="{7508C7E0-E1E1-A013-BACB-8CCBA3620262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2000" y="4425256"/>
            <a:ext cx="4104000" cy="3600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94597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with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13156614-4367-8B7F-E075-63D8F02804C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334000" y="1"/>
            <a:ext cx="6858000" cy="6857993"/>
          </a:xfrm>
          <a:custGeom>
            <a:avLst/>
            <a:gdLst>
              <a:gd name="connsiteX0" fmla="*/ 3429108 w 6858000"/>
              <a:gd name="connsiteY0" fmla="*/ 1783951 h 6857993"/>
              <a:gd name="connsiteX1" fmla="*/ 3424523 w 6858000"/>
              <a:gd name="connsiteY1" fmla="*/ 1880797 h 6857993"/>
              <a:gd name="connsiteX2" fmla="*/ 1891629 w 6858000"/>
              <a:gd name="connsiteY2" fmla="*/ 3423454 h 6857993"/>
              <a:gd name="connsiteX3" fmla="*/ 1784003 w 6858000"/>
              <a:gd name="connsiteY3" fmla="*/ 3428888 h 6857993"/>
              <a:gd name="connsiteX4" fmla="*/ 1880789 w 6858000"/>
              <a:gd name="connsiteY4" fmla="*/ 3433471 h 6857993"/>
              <a:gd name="connsiteX5" fmla="*/ 3423455 w 6858000"/>
              <a:gd name="connsiteY5" fmla="*/ 4966373 h 6857993"/>
              <a:gd name="connsiteX6" fmla="*/ 3428998 w 6858000"/>
              <a:gd name="connsiteY6" fmla="*/ 5076136 h 6857993"/>
              <a:gd name="connsiteX7" fmla="*/ 3434541 w 6858000"/>
              <a:gd name="connsiteY7" fmla="*/ 4966368 h 6857993"/>
              <a:gd name="connsiteX8" fmla="*/ 4977198 w 6858000"/>
              <a:gd name="connsiteY8" fmla="*/ 3433473 h 6857993"/>
              <a:gd name="connsiteX9" fmla="*/ 5074020 w 6858000"/>
              <a:gd name="connsiteY9" fmla="*/ 3428889 h 6857993"/>
              <a:gd name="connsiteX10" fmla="*/ 4966376 w 6858000"/>
              <a:gd name="connsiteY10" fmla="*/ 3423454 h 6857993"/>
              <a:gd name="connsiteX11" fmla="*/ 3434546 w 6858000"/>
              <a:gd name="connsiteY11" fmla="*/ 1891624 h 6857993"/>
              <a:gd name="connsiteX12" fmla="*/ 1716142 w 6858000"/>
              <a:gd name="connsiteY12" fmla="*/ 0 h 6857993"/>
              <a:gd name="connsiteX13" fmla="*/ 1716184 w 6858000"/>
              <a:gd name="connsiteY13" fmla="*/ 0 h 6857993"/>
              <a:gd name="connsiteX14" fmla="*/ 1880802 w 6858000"/>
              <a:gd name="connsiteY14" fmla="*/ 7794 h 6857993"/>
              <a:gd name="connsiteX15" fmla="*/ 3423458 w 6858000"/>
              <a:gd name="connsiteY15" fmla="*/ 1540689 h 6857993"/>
              <a:gd name="connsiteX16" fmla="*/ 3429002 w 6858000"/>
              <a:gd name="connsiteY16" fmla="*/ 1650475 h 6857993"/>
              <a:gd name="connsiteX17" fmla="*/ 3434546 w 6858000"/>
              <a:gd name="connsiteY17" fmla="*/ 1540689 h 6857993"/>
              <a:gd name="connsiteX18" fmla="*/ 4977203 w 6858000"/>
              <a:gd name="connsiteY18" fmla="*/ 7794 h 6857993"/>
              <a:gd name="connsiteX19" fmla="*/ 5141821 w 6858000"/>
              <a:gd name="connsiteY19" fmla="*/ 0 h 6857993"/>
              <a:gd name="connsiteX20" fmla="*/ 5141863 w 6858000"/>
              <a:gd name="connsiteY20" fmla="*/ 0 h 6857993"/>
              <a:gd name="connsiteX21" fmla="*/ 5317310 w 6858000"/>
              <a:gd name="connsiteY21" fmla="*/ 8859 h 6857993"/>
              <a:gd name="connsiteX22" fmla="*/ 6858000 w 6858000"/>
              <a:gd name="connsiteY22" fmla="*/ 1716157 h 6857993"/>
              <a:gd name="connsiteX23" fmla="*/ 5317310 w 6858000"/>
              <a:gd name="connsiteY23" fmla="*/ 3423454 h 6857993"/>
              <a:gd name="connsiteX24" fmla="*/ 5207548 w 6858000"/>
              <a:gd name="connsiteY24" fmla="*/ 3428996 h 6857993"/>
              <a:gd name="connsiteX25" fmla="*/ 5317306 w 6858000"/>
              <a:gd name="connsiteY25" fmla="*/ 3434538 h 6857993"/>
              <a:gd name="connsiteX26" fmla="*/ 6857996 w 6858000"/>
              <a:gd name="connsiteY26" fmla="*/ 5141836 h 6857993"/>
              <a:gd name="connsiteX27" fmla="*/ 5141838 w 6858000"/>
              <a:gd name="connsiteY27" fmla="*/ 6857993 h 6857993"/>
              <a:gd name="connsiteX28" fmla="*/ 3425680 w 6858000"/>
              <a:gd name="connsiteY28" fmla="*/ 5141836 h 6857993"/>
              <a:gd name="connsiteX29" fmla="*/ 3425680 w 6858000"/>
              <a:gd name="connsiteY29" fmla="*/ 5141831 h 6857993"/>
              <a:gd name="connsiteX30" fmla="*/ 0 w 6858000"/>
              <a:gd name="connsiteY30" fmla="*/ 5141834 h 6857993"/>
              <a:gd name="connsiteX31" fmla="*/ 1540701 w 6858000"/>
              <a:gd name="connsiteY31" fmla="*/ 3434536 h 6857993"/>
              <a:gd name="connsiteX32" fmla="*/ 1650433 w 6858000"/>
              <a:gd name="connsiteY32" fmla="*/ 3428995 h 6857993"/>
              <a:gd name="connsiteX33" fmla="*/ 1540695 w 6858000"/>
              <a:gd name="connsiteY33" fmla="*/ 3423454 h 6857993"/>
              <a:gd name="connsiteX34" fmla="*/ 4 w 6858000"/>
              <a:gd name="connsiteY34" fmla="*/ 1716157 h 6857993"/>
              <a:gd name="connsiteX35" fmla="*/ 1540695 w 6858000"/>
              <a:gd name="connsiteY35" fmla="*/ 8859 h 685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858000" h="6857993">
                <a:moveTo>
                  <a:pt x="3429108" y="1783951"/>
                </a:moveTo>
                <a:lnTo>
                  <a:pt x="3424523" y="1880797"/>
                </a:lnTo>
                <a:cubicBezTo>
                  <a:pt x="3347162" y="2693570"/>
                  <a:pt x="2702926" y="3341062"/>
                  <a:pt x="1891629" y="3423454"/>
                </a:cubicBezTo>
                <a:lnTo>
                  <a:pt x="1784003" y="3428888"/>
                </a:lnTo>
                <a:lnTo>
                  <a:pt x="1880789" y="3433471"/>
                </a:lnTo>
                <a:cubicBezTo>
                  <a:pt x="2693522" y="3510837"/>
                  <a:pt x="3341058" y="4155117"/>
                  <a:pt x="3423455" y="4966373"/>
                </a:cubicBezTo>
                <a:lnTo>
                  <a:pt x="3428998" y="5076136"/>
                </a:lnTo>
                <a:lnTo>
                  <a:pt x="3434541" y="4966368"/>
                </a:lnTo>
                <a:cubicBezTo>
                  <a:pt x="3516932" y="4155071"/>
                  <a:pt x="4164424" y="3510834"/>
                  <a:pt x="4977198" y="3433473"/>
                </a:cubicBezTo>
                <a:lnTo>
                  <a:pt x="5074020" y="3428889"/>
                </a:lnTo>
                <a:lnTo>
                  <a:pt x="4966376" y="3423454"/>
                </a:lnTo>
                <a:cubicBezTo>
                  <a:pt x="4158685" y="3341428"/>
                  <a:pt x="3516571" y="2699315"/>
                  <a:pt x="3434546" y="1891624"/>
                </a:cubicBezTo>
                <a:close/>
                <a:moveTo>
                  <a:pt x="1716142" y="0"/>
                </a:moveTo>
                <a:lnTo>
                  <a:pt x="1716184" y="0"/>
                </a:lnTo>
                <a:lnTo>
                  <a:pt x="1880802" y="7794"/>
                </a:lnTo>
                <a:cubicBezTo>
                  <a:pt x="2693575" y="85155"/>
                  <a:pt x="3341067" y="729392"/>
                  <a:pt x="3423458" y="1540689"/>
                </a:cubicBezTo>
                <a:lnTo>
                  <a:pt x="3429002" y="1650475"/>
                </a:lnTo>
                <a:lnTo>
                  <a:pt x="3434546" y="1540689"/>
                </a:lnTo>
                <a:cubicBezTo>
                  <a:pt x="3516937" y="729392"/>
                  <a:pt x="4164430" y="85155"/>
                  <a:pt x="4977203" y="7794"/>
                </a:cubicBezTo>
                <a:lnTo>
                  <a:pt x="5141821" y="0"/>
                </a:lnTo>
                <a:lnTo>
                  <a:pt x="5141863" y="0"/>
                </a:lnTo>
                <a:lnTo>
                  <a:pt x="5317310" y="8859"/>
                </a:lnTo>
                <a:cubicBezTo>
                  <a:pt x="6182692" y="96744"/>
                  <a:pt x="6858000" y="827587"/>
                  <a:pt x="6858000" y="1716157"/>
                </a:cubicBezTo>
                <a:cubicBezTo>
                  <a:pt x="6858000" y="2604726"/>
                  <a:pt x="6182693" y="3335569"/>
                  <a:pt x="5317310" y="3423454"/>
                </a:cubicBezTo>
                <a:lnTo>
                  <a:pt x="5207548" y="3428996"/>
                </a:lnTo>
                <a:lnTo>
                  <a:pt x="5317306" y="3434538"/>
                </a:lnTo>
                <a:cubicBezTo>
                  <a:pt x="6182687" y="3522422"/>
                  <a:pt x="6857996" y="4253266"/>
                  <a:pt x="6857996" y="5141836"/>
                </a:cubicBezTo>
                <a:cubicBezTo>
                  <a:pt x="6857996" y="6089644"/>
                  <a:pt x="6089646" y="6857993"/>
                  <a:pt x="5141838" y="6857993"/>
                </a:cubicBezTo>
                <a:cubicBezTo>
                  <a:pt x="4194030" y="6857993"/>
                  <a:pt x="3425680" y="6089644"/>
                  <a:pt x="3425680" y="5141836"/>
                </a:cubicBezTo>
                <a:lnTo>
                  <a:pt x="3425680" y="5141831"/>
                </a:lnTo>
                <a:lnTo>
                  <a:pt x="0" y="5141834"/>
                </a:lnTo>
                <a:cubicBezTo>
                  <a:pt x="0" y="4253321"/>
                  <a:pt x="675360" y="3522427"/>
                  <a:pt x="1540701" y="3434536"/>
                </a:cubicBezTo>
                <a:lnTo>
                  <a:pt x="1650433" y="3428995"/>
                </a:lnTo>
                <a:lnTo>
                  <a:pt x="1540695" y="3423454"/>
                </a:lnTo>
                <a:cubicBezTo>
                  <a:pt x="675311" y="3335569"/>
                  <a:pt x="4" y="2604726"/>
                  <a:pt x="4" y="1716157"/>
                </a:cubicBezTo>
                <a:cubicBezTo>
                  <a:pt x="4" y="827587"/>
                  <a:pt x="675311" y="96744"/>
                  <a:pt x="1540695" y="8859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18" name="Tijdelijke aanduiding voor tekst 2">
            <a:extLst>
              <a:ext uri="{FF2B5EF4-FFF2-40B4-BE49-F238E27FC236}">
                <a16:creationId xmlns:a16="http://schemas.microsoft.com/office/drawing/2014/main" id="{7508C7E0-E1E1-A013-BACB-8CCBA3620262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792000" y="4425256"/>
            <a:ext cx="4104000" cy="3600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rgbClr val="5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D8F73920-52E1-44A2-0B34-A09F90900A4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1999" y="4914000"/>
            <a:ext cx="4104000" cy="1296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89532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coll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Vrije vorm: vorm 35">
            <a:extLst>
              <a:ext uri="{FF2B5EF4-FFF2-40B4-BE49-F238E27FC236}">
                <a16:creationId xmlns:a16="http://schemas.microsoft.com/office/drawing/2014/main" id="{3D9350E0-8696-DA32-A180-6328BF239AC3}"/>
              </a:ext>
            </a:extLst>
          </p:cNvPr>
          <p:cNvSpPr/>
          <p:nvPr/>
        </p:nvSpPr>
        <p:spPr>
          <a:xfrm>
            <a:off x="3426483" y="3428964"/>
            <a:ext cx="3429036" cy="3429036"/>
          </a:xfrm>
          <a:custGeom>
            <a:avLst/>
            <a:gdLst>
              <a:gd name="connsiteX0" fmla="*/ 2286026 w 2286025"/>
              <a:gd name="connsiteY0" fmla="*/ 1143013 h 2286025"/>
              <a:gd name="connsiteX1" fmla="*/ 1143013 w 2286025"/>
              <a:gd name="connsiteY1" fmla="*/ 2286026 h 2286025"/>
              <a:gd name="connsiteX2" fmla="*/ 0 w 2286025"/>
              <a:gd name="connsiteY2" fmla="*/ 1143013 h 2286025"/>
              <a:gd name="connsiteX3" fmla="*/ 1143013 w 2286025"/>
              <a:gd name="connsiteY3" fmla="*/ 0 h 2286025"/>
              <a:gd name="connsiteX4" fmla="*/ 2286026 w 2286025"/>
              <a:gd name="connsiteY4" fmla="*/ 1143013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25" h="2286025">
                <a:moveTo>
                  <a:pt x="2286026" y="1143013"/>
                </a:moveTo>
                <a:cubicBezTo>
                  <a:pt x="2286026" y="1774282"/>
                  <a:pt x="1774282" y="2286026"/>
                  <a:pt x="1143013" y="2286026"/>
                </a:cubicBezTo>
                <a:cubicBezTo>
                  <a:pt x="511744" y="2286026"/>
                  <a:pt x="0" y="1774282"/>
                  <a:pt x="0" y="1143013"/>
                </a:cubicBezTo>
                <a:cubicBezTo>
                  <a:pt x="0" y="511744"/>
                  <a:pt x="511744" y="0"/>
                  <a:pt x="1143013" y="0"/>
                </a:cubicBezTo>
                <a:cubicBezTo>
                  <a:pt x="1774281" y="0"/>
                  <a:pt x="2286026" y="511744"/>
                  <a:pt x="2286026" y="1143013"/>
                </a:cubicBez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37" name="Vrije vorm: vorm 36">
            <a:extLst>
              <a:ext uri="{FF2B5EF4-FFF2-40B4-BE49-F238E27FC236}">
                <a16:creationId xmlns:a16="http://schemas.microsoft.com/office/drawing/2014/main" id="{52168AE4-7D38-1528-A083-C10A4C1CD604}"/>
              </a:ext>
            </a:extLst>
          </p:cNvPr>
          <p:cNvSpPr/>
          <p:nvPr/>
        </p:nvSpPr>
        <p:spPr>
          <a:xfrm rot="10800000">
            <a:off x="0" y="220"/>
            <a:ext cx="3429036" cy="3429036"/>
          </a:xfrm>
          <a:custGeom>
            <a:avLst/>
            <a:gdLst>
              <a:gd name="connsiteX0" fmla="*/ 0 w 2286025"/>
              <a:gd name="connsiteY0" fmla="*/ 0 h 2286025"/>
              <a:gd name="connsiteX1" fmla="*/ 2286026 w 2286025"/>
              <a:gd name="connsiteY1" fmla="*/ 0 h 2286025"/>
              <a:gd name="connsiteX2" fmla="*/ 2286026 w 2286025"/>
              <a:gd name="connsiteY2" fmla="*/ 2286026 h 2286025"/>
              <a:gd name="connsiteX3" fmla="*/ 0 w 2286025"/>
              <a:gd name="connsiteY3" fmla="*/ 2286026 h 22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5" h="2286025">
                <a:moveTo>
                  <a:pt x="0" y="0"/>
                </a:moveTo>
                <a:lnTo>
                  <a:pt x="2286026" y="0"/>
                </a:lnTo>
                <a:lnTo>
                  <a:pt x="2286026" y="2286026"/>
                </a:lnTo>
                <a:lnTo>
                  <a:pt x="0" y="2286026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38" name="Vrije vorm: vorm 37">
            <a:extLst>
              <a:ext uri="{FF2B5EF4-FFF2-40B4-BE49-F238E27FC236}">
                <a16:creationId xmlns:a16="http://schemas.microsoft.com/office/drawing/2014/main" id="{F9F01986-A209-C5DD-EEC6-B234BE727B33}"/>
              </a:ext>
            </a:extLst>
          </p:cNvPr>
          <p:cNvSpPr/>
          <p:nvPr/>
        </p:nvSpPr>
        <p:spPr>
          <a:xfrm rot="5400000">
            <a:off x="5998252" y="4285872"/>
            <a:ext cx="3429037" cy="1714517"/>
          </a:xfrm>
          <a:custGeom>
            <a:avLst/>
            <a:gdLst>
              <a:gd name="connsiteX0" fmla="*/ 0 w 2286026"/>
              <a:gd name="connsiteY0" fmla="*/ 1143013 h 1143012"/>
              <a:gd name="connsiteX1" fmla="*/ 2286026 w 2286026"/>
              <a:gd name="connsiteY1" fmla="*/ 1143013 h 1143012"/>
              <a:gd name="connsiteX2" fmla="*/ 1143013 w 2286026"/>
              <a:gd name="connsiteY2" fmla="*/ 0 h 1143012"/>
              <a:gd name="connsiteX3" fmla="*/ 0 w 2286026"/>
              <a:gd name="connsiteY3" fmla="*/ 1143013 h 1143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26" h="1143012">
                <a:moveTo>
                  <a:pt x="0" y="1143013"/>
                </a:moveTo>
                <a:lnTo>
                  <a:pt x="2286026" y="1143013"/>
                </a:lnTo>
                <a:lnTo>
                  <a:pt x="1143013" y="0"/>
                </a:lnTo>
                <a:lnTo>
                  <a:pt x="0" y="1143013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39" name="Vrije vorm: vorm 38">
            <a:extLst>
              <a:ext uri="{FF2B5EF4-FFF2-40B4-BE49-F238E27FC236}">
                <a16:creationId xmlns:a16="http://schemas.microsoft.com/office/drawing/2014/main" id="{EFDD5FEC-BF2E-84D8-04D4-81BD5074F91E}"/>
              </a:ext>
            </a:extLst>
          </p:cNvPr>
          <p:cNvSpPr/>
          <p:nvPr/>
        </p:nvSpPr>
        <p:spPr>
          <a:xfrm>
            <a:off x="3426477" y="-440"/>
            <a:ext cx="3429051" cy="3429052"/>
          </a:xfrm>
          <a:custGeom>
            <a:avLst/>
            <a:gdLst>
              <a:gd name="connsiteX0" fmla="*/ 2286035 w 2286035"/>
              <a:gd name="connsiteY0" fmla="*/ 0 h 2286036"/>
              <a:gd name="connsiteX1" fmla="*/ 2286036 w 2286035"/>
              <a:gd name="connsiteY1" fmla="*/ 2286036 h 2286036"/>
              <a:gd name="connsiteX2" fmla="*/ 0 w 2286035"/>
              <a:gd name="connsiteY2" fmla="*/ 2286037 h 2286036"/>
              <a:gd name="connsiteX3" fmla="*/ 2286035 w 2286035"/>
              <a:gd name="connsiteY3" fmla="*/ 0 h 2286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35" h="2286036">
                <a:moveTo>
                  <a:pt x="2286035" y="0"/>
                </a:moveTo>
                <a:lnTo>
                  <a:pt x="2286036" y="2286036"/>
                </a:lnTo>
                <a:lnTo>
                  <a:pt x="0" y="2286037"/>
                </a:lnTo>
                <a:lnTo>
                  <a:pt x="2286035" y="0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40" name="Vrije vorm: vorm 39">
            <a:extLst>
              <a:ext uri="{FF2B5EF4-FFF2-40B4-BE49-F238E27FC236}">
                <a16:creationId xmlns:a16="http://schemas.microsoft.com/office/drawing/2014/main" id="{55E0E4CE-B506-9217-9B9E-E2343788D48A}"/>
              </a:ext>
            </a:extLst>
          </p:cNvPr>
          <p:cNvSpPr/>
          <p:nvPr/>
        </p:nvSpPr>
        <p:spPr>
          <a:xfrm rot="10800000">
            <a:off x="6855512" y="-441"/>
            <a:ext cx="5336487" cy="3429698"/>
          </a:xfrm>
          <a:custGeom>
            <a:avLst/>
            <a:gdLst>
              <a:gd name="connsiteX0" fmla="*/ 3631909 w 5336487"/>
              <a:gd name="connsiteY0" fmla="*/ 3429698 h 3429698"/>
              <a:gd name="connsiteX1" fmla="*/ 0 w 5336487"/>
              <a:gd name="connsiteY1" fmla="*/ 3429698 h 3429698"/>
              <a:gd name="connsiteX2" fmla="*/ 0 w 5336487"/>
              <a:gd name="connsiteY2" fmla="*/ 661 h 3429698"/>
              <a:gd name="connsiteX3" fmla="*/ 3621967 w 5336487"/>
              <a:gd name="connsiteY3" fmla="*/ 661 h 3429698"/>
              <a:gd name="connsiteX4" fmla="*/ 3621967 w 5336487"/>
              <a:gd name="connsiteY4" fmla="*/ 0 h 3429698"/>
              <a:gd name="connsiteX5" fmla="*/ 5336487 w 5336487"/>
              <a:gd name="connsiteY5" fmla="*/ 1714519 h 3429698"/>
              <a:gd name="connsiteX6" fmla="*/ 3797259 w 5336487"/>
              <a:gd name="connsiteY6" fmla="*/ 3420185 h 3429698"/>
              <a:gd name="connsiteX7" fmla="*/ 3631909 w 5336487"/>
              <a:gd name="connsiteY7" fmla="*/ 3428535 h 3429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36487" h="3429698">
                <a:moveTo>
                  <a:pt x="3631909" y="3429698"/>
                </a:moveTo>
                <a:lnTo>
                  <a:pt x="0" y="3429698"/>
                </a:lnTo>
                <a:lnTo>
                  <a:pt x="0" y="661"/>
                </a:lnTo>
                <a:lnTo>
                  <a:pt x="3621967" y="661"/>
                </a:lnTo>
                <a:lnTo>
                  <a:pt x="3621967" y="0"/>
                </a:lnTo>
                <a:cubicBezTo>
                  <a:pt x="4568810" y="0"/>
                  <a:pt x="5336487" y="767676"/>
                  <a:pt x="5336487" y="1714519"/>
                </a:cubicBezTo>
                <a:cubicBezTo>
                  <a:pt x="5336487" y="2602184"/>
                  <a:pt x="4661774" y="3332378"/>
                  <a:pt x="3797259" y="3420185"/>
                </a:cubicBezTo>
                <a:lnTo>
                  <a:pt x="3631909" y="3428535"/>
                </a:lnTo>
                <a:close/>
              </a:path>
            </a:pathLst>
          </a:custGeom>
          <a:solidFill>
            <a:srgbClr val="D1E3F7"/>
          </a:solid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nl-NL"/>
          </a:p>
        </p:txBody>
      </p:sp>
      <p:sp>
        <p:nvSpPr>
          <p:cNvPr id="35" name="Vrije vorm: vorm 34">
            <a:extLst>
              <a:ext uri="{FF2B5EF4-FFF2-40B4-BE49-F238E27FC236}">
                <a16:creationId xmlns:a16="http://schemas.microsoft.com/office/drawing/2014/main" id="{93CB61FE-BA5E-9C16-E27A-507DA565125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55511" y="3428963"/>
            <a:ext cx="1714518" cy="3429037"/>
          </a:xfrm>
          <a:custGeom>
            <a:avLst/>
            <a:gdLst>
              <a:gd name="connsiteX0" fmla="*/ 0 w 1714518"/>
              <a:gd name="connsiteY0" fmla="*/ 0 h 3429037"/>
              <a:gd name="connsiteX1" fmla="*/ 1714518 w 1714518"/>
              <a:gd name="connsiteY1" fmla="*/ 1714519 h 3429037"/>
              <a:gd name="connsiteX2" fmla="*/ 0 w 1714518"/>
              <a:gd name="connsiteY2" fmla="*/ 3429037 h 3429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14518" h="3429037">
                <a:moveTo>
                  <a:pt x="0" y="0"/>
                </a:moveTo>
                <a:lnTo>
                  <a:pt x="1714518" y="1714519"/>
                </a:lnTo>
                <a:lnTo>
                  <a:pt x="0" y="342903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944F2E0D-CA5A-40AB-4146-4F789DB77E4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26441" y="3428964"/>
            <a:ext cx="3429038" cy="3429036"/>
          </a:xfrm>
          <a:custGeom>
            <a:avLst/>
            <a:gdLst>
              <a:gd name="connsiteX0" fmla="*/ 1714519 w 3429038"/>
              <a:gd name="connsiteY0" fmla="*/ 0 h 3429036"/>
              <a:gd name="connsiteX1" fmla="*/ 3429038 w 3429038"/>
              <a:gd name="connsiteY1" fmla="*/ 1714519 h 3429036"/>
              <a:gd name="connsiteX2" fmla="*/ 1889819 w 3429038"/>
              <a:gd name="connsiteY2" fmla="*/ 3420186 h 3429036"/>
              <a:gd name="connsiteX3" fmla="*/ 1714550 w 3429038"/>
              <a:gd name="connsiteY3" fmla="*/ 3429036 h 3429036"/>
              <a:gd name="connsiteX4" fmla="*/ 1714489 w 3429038"/>
              <a:gd name="connsiteY4" fmla="*/ 3429036 h 3429036"/>
              <a:gd name="connsiteX5" fmla="*/ 1539219 w 3429038"/>
              <a:gd name="connsiteY5" fmla="*/ 3420186 h 3429036"/>
              <a:gd name="connsiteX6" fmla="*/ 0 w 3429038"/>
              <a:gd name="connsiteY6" fmla="*/ 1714519 h 3429036"/>
              <a:gd name="connsiteX7" fmla="*/ 1714519 w 3429038"/>
              <a:gd name="connsiteY7" fmla="*/ 0 h 3429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29038" h="3429036">
                <a:moveTo>
                  <a:pt x="1714519" y="0"/>
                </a:moveTo>
                <a:cubicBezTo>
                  <a:pt x="2661420" y="0"/>
                  <a:pt x="3429038" y="767616"/>
                  <a:pt x="3429038" y="1714519"/>
                </a:cubicBezTo>
                <a:cubicBezTo>
                  <a:pt x="3429038" y="2602241"/>
                  <a:pt x="2754376" y="3332385"/>
                  <a:pt x="1889819" y="3420186"/>
                </a:cubicBezTo>
                <a:lnTo>
                  <a:pt x="1714550" y="3429036"/>
                </a:lnTo>
                <a:lnTo>
                  <a:pt x="1714489" y="3429036"/>
                </a:lnTo>
                <a:lnTo>
                  <a:pt x="1539219" y="3420186"/>
                </a:lnTo>
                <a:cubicBezTo>
                  <a:pt x="674662" y="3332385"/>
                  <a:pt x="0" y="2602241"/>
                  <a:pt x="0" y="1714519"/>
                </a:cubicBezTo>
                <a:cubicBezTo>
                  <a:pt x="0" y="767616"/>
                  <a:pt x="767616" y="0"/>
                  <a:pt x="171451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29" name="Vrije vorm: vorm 28">
            <a:extLst>
              <a:ext uri="{FF2B5EF4-FFF2-40B4-BE49-F238E27FC236}">
                <a16:creationId xmlns:a16="http://schemas.microsoft.com/office/drawing/2014/main" id="{FC900A57-7926-24B7-9215-D2CE877694B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55513" y="0"/>
            <a:ext cx="5336487" cy="3429257"/>
          </a:xfrm>
          <a:custGeom>
            <a:avLst/>
            <a:gdLst>
              <a:gd name="connsiteX0" fmla="*/ 1704578 w 5336487"/>
              <a:gd name="connsiteY0" fmla="*/ 0 h 3429257"/>
              <a:gd name="connsiteX1" fmla="*/ 5336487 w 5336487"/>
              <a:gd name="connsiteY1" fmla="*/ 0 h 3429257"/>
              <a:gd name="connsiteX2" fmla="*/ 5336487 w 5336487"/>
              <a:gd name="connsiteY2" fmla="*/ 3428596 h 3429257"/>
              <a:gd name="connsiteX3" fmla="*/ 1714520 w 5336487"/>
              <a:gd name="connsiteY3" fmla="*/ 3428596 h 3429257"/>
              <a:gd name="connsiteX4" fmla="*/ 1714520 w 5336487"/>
              <a:gd name="connsiteY4" fmla="*/ 3429257 h 3429257"/>
              <a:gd name="connsiteX5" fmla="*/ 0 w 5336487"/>
              <a:gd name="connsiteY5" fmla="*/ 1714738 h 3429257"/>
              <a:gd name="connsiteX6" fmla="*/ 1539228 w 5336487"/>
              <a:gd name="connsiteY6" fmla="*/ 9072 h 3429257"/>
              <a:gd name="connsiteX7" fmla="*/ 1704578 w 5336487"/>
              <a:gd name="connsiteY7" fmla="*/ 722 h 3429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36487" h="3429257">
                <a:moveTo>
                  <a:pt x="1704578" y="0"/>
                </a:moveTo>
                <a:lnTo>
                  <a:pt x="5336487" y="0"/>
                </a:lnTo>
                <a:lnTo>
                  <a:pt x="5336487" y="3428596"/>
                </a:lnTo>
                <a:lnTo>
                  <a:pt x="1714520" y="3428596"/>
                </a:lnTo>
                <a:lnTo>
                  <a:pt x="1714520" y="3429257"/>
                </a:lnTo>
                <a:cubicBezTo>
                  <a:pt x="767677" y="3429257"/>
                  <a:pt x="0" y="2661581"/>
                  <a:pt x="0" y="1714738"/>
                </a:cubicBezTo>
                <a:cubicBezTo>
                  <a:pt x="0" y="827073"/>
                  <a:pt x="674713" y="96879"/>
                  <a:pt x="1539228" y="9072"/>
                </a:cubicBezTo>
                <a:lnTo>
                  <a:pt x="1704578" y="72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26" name="Vrije vorm: vorm 25">
            <a:extLst>
              <a:ext uri="{FF2B5EF4-FFF2-40B4-BE49-F238E27FC236}">
                <a16:creationId xmlns:a16="http://schemas.microsoft.com/office/drawing/2014/main" id="{A7F62A91-6B15-C9EE-382F-86A659D5727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26450" y="0"/>
            <a:ext cx="3429053" cy="3428614"/>
          </a:xfrm>
          <a:custGeom>
            <a:avLst/>
            <a:gdLst>
              <a:gd name="connsiteX0" fmla="*/ 3428611 w 3429053"/>
              <a:gd name="connsiteY0" fmla="*/ 0 h 3428614"/>
              <a:gd name="connsiteX1" fmla="*/ 3429051 w 3429053"/>
              <a:gd name="connsiteY1" fmla="*/ 0 h 3428614"/>
              <a:gd name="connsiteX2" fmla="*/ 3429053 w 3429053"/>
              <a:gd name="connsiteY2" fmla="*/ 3428612 h 3428614"/>
              <a:gd name="connsiteX3" fmla="*/ 0 w 3429053"/>
              <a:gd name="connsiteY3" fmla="*/ 3428614 h 3428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53" h="3428614">
                <a:moveTo>
                  <a:pt x="3428611" y="0"/>
                </a:moveTo>
                <a:lnTo>
                  <a:pt x="3429051" y="0"/>
                </a:lnTo>
                <a:lnTo>
                  <a:pt x="3429053" y="3428612"/>
                </a:lnTo>
                <a:lnTo>
                  <a:pt x="0" y="342861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58899A0D-0B1B-CA05-4E14-E7890944FE0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429036" cy="3429037"/>
          </a:xfrm>
          <a:custGeom>
            <a:avLst/>
            <a:gdLst>
              <a:gd name="connsiteX0" fmla="*/ 0 w 3429036"/>
              <a:gd name="connsiteY0" fmla="*/ 0 h 3429037"/>
              <a:gd name="connsiteX1" fmla="*/ 3429036 w 3429036"/>
              <a:gd name="connsiteY1" fmla="*/ 0 h 3429037"/>
              <a:gd name="connsiteX2" fmla="*/ 3429036 w 3429036"/>
              <a:gd name="connsiteY2" fmla="*/ 3429037 h 3429037"/>
              <a:gd name="connsiteX3" fmla="*/ 0 w 3429036"/>
              <a:gd name="connsiteY3" fmla="*/ 3429037 h 3429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36" h="3429037">
                <a:moveTo>
                  <a:pt x="0" y="0"/>
                </a:moveTo>
                <a:lnTo>
                  <a:pt x="3429036" y="0"/>
                </a:lnTo>
                <a:lnTo>
                  <a:pt x="3429036" y="3429037"/>
                </a:lnTo>
                <a:lnTo>
                  <a:pt x="0" y="342903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152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059F41D-D72F-FEDC-A7E6-088E2230AB0A}"/>
              </a:ext>
            </a:extLst>
          </p:cNvPr>
          <p:cNvSpPr/>
          <p:nvPr userDrawn="1"/>
        </p:nvSpPr>
        <p:spPr>
          <a:xfrm>
            <a:off x="10393017" y="0"/>
            <a:ext cx="1798983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13A5B7-F7A1-2A81-B060-4471930D9C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72405" y="509318"/>
            <a:ext cx="1460500" cy="603756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0" name="Tijdelijke aanduiding voor inhoud 15">
            <a:extLst>
              <a:ext uri="{FF2B5EF4-FFF2-40B4-BE49-F238E27FC236}">
                <a16:creationId xmlns:a16="http://schemas.microsoft.com/office/drawing/2014/main" id="{A06B284A-3001-B204-C263-77F64B5BC78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772103" y="1941197"/>
            <a:ext cx="9334423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63A7F70D-61FC-AAE9-23E1-95270FC61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1624" y="6572592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135D7E9E-9702-4AA9-CFEC-B7AE43037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9314526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493845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059F41D-D72F-FEDC-A7E6-088E2230AB0A}"/>
              </a:ext>
            </a:extLst>
          </p:cNvPr>
          <p:cNvSpPr/>
          <p:nvPr userDrawn="1"/>
        </p:nvSpPr>
        <p:spPr>
          <a:xfrm>
            <a:off x="9488557" y="0"/>
            <a:ext cx="2703443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267E2520-EB25-E635-21F8-8F668D2E9C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67944" y="483553"/>
            <a:ext cx="2325273" cy="6063329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F18AADA3-75EA-E468-B9CE-4E86AFCF8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53262" y="6572592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5" name="Tijdelijke aanduiding voor inhoud 15">
            <a:extLst>
              <a:ext uri="{FF2B5EF4-FFF2-40B4-BE49-F238E27FC236}">
                <a16:creationId xmlns:a16="http://schemas.microsoft.com/office/drawing/2014/main" id="{D297879F-9AB9-D241-D872-8338BFDD1B1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72103" y="1941197"/>
            <a:ext cx="8415857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AFA85D15-950D-5205-65AE-FD34F85B3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8395960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074353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059F41D-D72F-FEDC-A7E6-088E2230AB0A}"/>
              </a:ext>
            </a:extLst>
          </p:cNvPr>
          <p:cNvSpPr/>
          <p:nvPr userDrawn="1"/>
        </p:nvSpPr>
        <p:spPr>
          <a:xfrm>
            <a:off x="8951843" y="0"/>
            <a:ext cx="3240157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5A0A8831-D115-3A53-5004-562A479AA5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1230" y="509318"/>
            <a:ext cx="2871925" cy="603756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4E8063D-C076-3A42-8E85-5A3C0808F0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59968" y="6589466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7" name="Tijdelijke aanduiding voor inhoud 15">
            <a:extLst>
              <a:ext uri="{FF2B5EF4-FFF2-40B4-BE49-F238E27FC236}">
                <a16:creationId xmlns:a16="http://schemas.microsoft.com/office/drawing/2014/main" id="{7999EFFF-F513-9E12-5D7F-01FFCDB1BD6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72104" y="1941197"/>
            <a:ext cx="7902664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jdelijke aanduiding voor titel 1">
            <a:extLst>
              <a:ext uri="{FF2B5EF4-FFF2-40B4-BE49-F238E27FC236}">
                <a16:creationId xmlns:a16="http://schemas.microsoft.com/office/drawing/2014/main" id="{9F63AF8C-D274-D6FC-A1D3-65379BBEA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7882768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512085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E83433-073D-FAD0-8CBF-5DDC296A90B1}"/>
              </a:ext>
            </a:extLst>
          </p:cNvPr>
          <p:cNvSpPr/>
          <p:nvPr userDrawn="1"/>
        </p:nvSpPr>
        <p:spPr>
          <a:xfrm>
            <a:off x="8047383" y="0"/>
            <a:ext cx="4144617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B02C5CF-7565-E7B3-8279-F453CE14D5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226771" y="509317"/>
            <a:ext cx="3726690" cy="6037566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1187C346-FD3A-4AA4-6E7E-FA58478211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29372" y="6572592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7" name="Tijdelijke aanduiding voor inhoud 15">
            <a:extLst>
              <a:ext uri="{FF2B5EF4-FFF2-40B4-BE49-F238E27FC236}">
                <a16:creationId xmlns:a16="http://schemas.microsoft.com/office/drawing/2014/main" id="{5E160767-A8CD-B735-6057-D46669022B3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72104" y="1941197"/>
            <a:ext cx="6952170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jdelijke aanduiding voor titel 1">
            <a:extLst>
              <a:ext uri="{FF2B5EF4-FFF2-40B4-BE49-F238E27FC236}">
                <a16:creationId xmlns:a16="http://schemas.microsoft.com/office/drawing/2014/main" id="{98A6CD7A-D7D8-36C8-FDF8-C06A11FC6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6932274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45432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FA37D-C98A-48D5-E8B1-ADAB39021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3CC70E-9D69-0E2C-80B0-518753515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6A6B-E5AD-4594-B9AC-7AAD21C53CDC}" type="datetime1">
              <a:rPr lang="en-US" smtClean="0"/>
              <a:t>6/15/2025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E4417D-47E9-397B-DF63-CF28E5CA2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3908C4-279A-0D01-D8DF-115CAEF5C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19879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A12E129-21AC-539E-CB6C-BCFD39163ABD}"/>
              </a:ext>
            </a:extLst>
          </p:cNvPr>
          <p:cNvSpPr/>
          <p:nvPr userDrawn="1"/>
        </p:nvSpPr>
        <p:spPr>
          <a:xfrm>
            <a:off x="7527636" y="0"/>
            <a:ext cx="4664364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14AF565-DE0F-14E6-AA66-2496B218E2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8962" y="509318"/>
            <a:ext cx="4054682" cy="603756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54CFD31-F06E-68B9-8B2A-59662553DD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56021" y="6546883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0" name="Tijdelijke aanduiding voor inhoud 15">
            <a:extLst>
              <a:ext uri="{FF2B5EF4-FFF2-40B4-BE49-F238E27FC236}">
                <a16:creationId xmlns:a16="http://schemas.microsoft.com/office/drawing/2014/main" id="{F02AB14A-1194-744E-C1A6-1832C09E641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72104" y="1941197"/>
            <a:ext cx="6398717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jdelijke aanduiding voor titel 1">
            <a:extLst>
              <a:ext uri="{FF2B5EF4-FFF2-40B4-BE49-F238E27FC236}">
                <a16:creationId xmlns:a16="http://schemas.microsoft.com/office/drawing/2014/main" id="{53BFDA23-40B8-F83F-EED5-FD7F0D1F0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6398717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9870929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itel 1">
            <a:extLst>
              <a:ext uri="{FF2B5EF4-FFF2-40B4-BE49-F238E27FC236}">
                <a16:creationId xmlns:a16="http://schemas.microsoft.com/office/drawing/2014/main" id="{ACF9D0A0-3AD3-55DE-36A2-5D620E21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819605"/>
            <a:ext cx="5159464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3348EE-B04D-6260-4764-31AFE3FAEF7D}"/>
              </a:ext>
            </a:extLst>
          </p:cNvPr>
          <p:cNvSpPr/>
          <p:nvPr userDrawn="1"/>
        </p:nvSpPr>
        <p:spPr>
          <a:xfrm>
            <a:off x="6407408" y="0"/>
            <a:ext cx="5784592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3FC5E408-3D19-131D-BF8E-BDD2971996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16768" y="6546883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10" name="Tijdelijke aanduiding voor inhoud 15">
            <a:extLst>
              <a:ext uri="{FF2B5EF4-FFF2-40B4-BE49-F238E27FC236}">
                <a16:creationId xmlns:a16="http://schemas.microsoft.com/office/drawing/2014/main" id="{9D587EF1-66AF-210B-59BA-DFF7A26B959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72104" y="1941197"/>
            <a:ext cx="5159464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B830B2B-8E62-1654-6CEF-F3ACA951F2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25653" y="509318"/>
            <a:ext cx="5197991" cy="603756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947368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059F41D-D72F-FEDC-A7E6-088E2230AB0A}"/>
              </a:ext>
            </a:extLst>
          </p:cNvPr>
          <p:cNvSpPr/>
          <p:nvPr userDrawn="1"/>
        </p:nvSpPr>
        <p:spPr>
          <a:xfrm>
            <a:off x="0" y="0"/>
            <a:ext cx="1798983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13A5B7-F7A1-2A81-B060-4471930D9C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388" y="521350"/>
            <a:ext cx="1460500" cy="603756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F03A845E-4D25-AD66-76EE-69FC1CDC91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65400" y="6584625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6" name="Tijdelijke aanduiding voor inhoud 15">
            <a:extLst>
              <a:ext uri="{FF2B5EF4-FFF2-40B4-BE49-F238E27FC236}">
                <a16:creationId xmlns:a16="http://schemas.microsoft.com/office/drawing/2014/main" id="{AE6D569B-E2AC-8B00-4DED-D9D80C03E86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057904" y="1941197"/>
            <a:ext cx="9422296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E6726E29-1A3E-A7AC-9AA0-D57355565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904" y="602673"/>
            <a:ext cx="9402212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9196345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059F41D-D72F-FEDC-A7E6-088E2230AB0A}"/>
              </a:ext>
            </a:extLst>
          </p:cNvPr>
          <p:cNvSpPr/>
          <p:nvPr userDrawn="1"/>
        </p:nvSpPr>
        <p:spPr>
          <a:xfrm>
            <a:off x="0" y="0"/>
            <a:ext cx="2703443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267E2520-EB25-E635-21F8-8F668D2E9C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387" y="521349"/>
            <a:ext cx="2325273" cy="603756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C6B3FBB0-696C-75E0-6521-31F13F025D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65400" y="6584625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9" name="Tijdelijke aanduiding voor inhoud 15">
            <a:extLst>
              <a:ext uri="{FF2B5EF4-FFF2-40B4-BE49-F238E27FC236}">
                <a16:creationId xmlns:a16="http://schemas.microsoft.com/office/drawing/2014/main" id="{CB862EE8-2520-9DBB-39A4-BAF7CB65F6B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031958" y="1941197"/>
            <a:ext cx="8448242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78E54205-DCA7-6392-B04B-BDA9136B8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58" y="602673"/>
            <a:ext cx="8428158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4894204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059F41D-D72F-FEDC-A7E6-088E2230AB0A}"/>
              </a:ext>
            </a:extLst>
          </p:cNvPr>
          <p:cNvSpPr/>
          <p:nvPr userDrawn="1"/>
        </p:nvSpPr>
        <p:spPr>
          <a:xfrm>
            <a:off x="0" y="0"/>
            <a:ext cx="3240157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5A0A8831-D115-3A53-5004-562A479AA5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387" y="521350"/>
            <a:ext cx="2871925" cy="603756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B0302B45-49A6-B318-C333-AEC1A7BFA7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65400" y="6584625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9" name="Tijdelijke aanduiding voor inhoud 15">
            <a:extLst>
              <a:ext uri="{FF2B5EF4-FFF2-40B4-BE49-F238E27FC236}">
                <a16:creationId xmlns:a16="http://schemas.microsoft.com/office/drawing/2014/main" id="{84AA6612-4C44-881C-194A-EFA9C597C80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557182" y="1941197"/>
            <a:ext cx="7923018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jdelijke aanduiding voor titel 1">
            <a:extLst>
              <a:ext uri="{FF2B5EF4-FFF2-40B4-BE49-F238E27FC236}">
                <a16:creationId xmlns:a16="http://schemas.microsoft.com/office/drawing/2014/main" id="{7F59D212-8C1B-0726-669E-F797E772D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7182" y="602673"/>
            <a:ext cx="7902934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9956163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059F41D-D72F-FEDC-A7E6-088E2230AB0A}"/>
              </a:ext>
            </a:extLst>
          </p:cNvPr>
          <p:cNvSpPr/>
          <p:nvPr userDrawn="1"/>
        </p:nvSpPr>
        <p:spPr>
          <a:xfrm>
            <a:off x="0" y="0"/>
            <a:ext cx="4144617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CA03C8C-655D-7451-C879-3DDEE48C56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388" y="521350"/>
            <a:ext cx="3726690" cy="603756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41CE4071-AAB5-A31C-8733-D61BBD3AB8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65400" y="6584625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9" name="Tijdelijke aanduiding voor inhoud 15">
            <a:extLst>
              <a:ext uri="{FF2B5EF4-FFF2-40B4-BE49-F238E27FC236}">
                <a16:creationId xmlns:a16="http://schemas.microsoft.com/office/drawing/2014/main" id="{C14B3FD5-3D55-F4B4-E240-F4E6DB49635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19708" y="1941197"/>
            <a:ext cx="6960492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jdelijke aanduiding voor titel 1">
            <a:extLst>
              <a:ext uri="{FF2B5EF4-FFF2-40B4-BE49-F238E27FC236}">
                <a16:creationId xmlns:a16="http://schemas.microsoft.com/office/drawing/2014/main" id="{7AD7934C-C2DB-888D-A814-BF91FBCE5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9708" y="602673"/>
            <a:ext cx="6940408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3721561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059F41D-D72F-FEDC-A7E6-088E2230AB0A}"/>
              </a:ext>
            </a:extLst>
          </p:cNvPr>
          <p:cNvSpPr/>
          <p:nvPr userDrawn="1"/>
        </p:nvSpPr>
        <p:spPr>
          <a:xfrm>
            <a:off x="0" y="0"/>
            <a:ext cx="4664364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72D72D0-B26A-ECF2-DE7D-7A23419DC0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387" y="521350"/>
            <a:ext cx="4207885" cy="603756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678A739-AC33-D7D9-A740-B24EB57CC0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65400" y="6584625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9" name="Tijdelijke aanduiding voor inhoud 15">
            <a:extLst>
              <a:ext uri="{FF2B5EF4-FFF2-40B4-BE49-F238E27FC236}">
                <a16:creationId xmlns:a16="http://schemas.microsoft.com/office/drawing/2014/main" id="{ABDBFA22-EF37-0218-7390-BEF56E84C03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024582" y="1941197"/>
            <a:ext cx="6455617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jdelijke aanduiding voor titel 1">
            <a:extLst>
              <a:ext uri="{FF2B5EF4-FFF2-40B4-BE49-F238E27FC236}">
                <a16:creationId xmlns:a16="http://schemas.microsoft.com/office/drawing/2014/main" id="{1499FE1D-B33B-D46B-6405-A22088717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4498" y="602673"/>
            <a:ext cx="6455618" cy="709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471819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12E35E04-2E04-C927-9253-162F2ED07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4147" y="602673"/>
            <a:ext cx="5295967" cy="722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B5323C97-FC53-4F1C-CE1B-136537562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65400" y="6584625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  <p:sp>
        <p:nvSpPr>
          <p:cNvPr id="4" name="Tijdelijke aanduiding voor inhoud 15">
            <a:extLst>
              <a:ext uri="{FF2B5EF4-FFF2-40B4-BE49-F238E27FC236}">
                <a16:creationId xmlns:a16="http://schemas.microsoft.com/office/drawing/2014/main" id="{68257040-1AAB-CA29-FB1D-0C6A1611571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84232" y="1941197"/>
            <a:ext cx="5295967" cy="4605686"/>
          </a:xfrm>
        </p:spPr>
        <p:txBody>
          <a:bodyPr/>
          <a:lstStyle>
            <a:lvl1pPr>
              <a:buClr>
                <a:srgbClr val="507AC2"/>
              </a:buClr>
              <a:defRPr/>
            </a:lvl1pPr>
            <a:lvl2pPr>
              <a:buClr>
                <a:srgbClr val="507AC2"/>
              </a:buClr>
              <a:defRPr/>
            </a:lvl2pPr>
            <a:lvl3pPr>
              <a:buClr>
                <a:srgbClr val="507AC2"/>
              </a:buClr>
              <a:defRPr/>
            </a:lvl3pPr>
            <a:lvl4pPr>
              <a:buClr>
                <a:srgbClr val="507AC2"/>
              </a:buClr>
              <a:defRPr/>
            </a:lvl4pPr>
            <a:lvl5pPr>
              <a:buClr>
                <a:srgbClr val="507AC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679CD2-25C4-67F6-7415-89D9F10F1A38}"/>
              </a:ext>
            </a:extLst>
          </p:cNvPr>
          <p:cNvSpPr/>
          <p:nvPr userDrawn="1"/>
        </p:nvSpPr>
        <p:spPr>
          <a:xfrm>
            <a:off x="-5422" y="0"/>
            <a:ext cx="5784592" cy="6858000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F171F31-BA02-81F7-A01F-0FF77481DC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387" y="521350"/>
            <a:ext cx="5270918" cy="603756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8009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widt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F7F5925E-98AA-0FE4-C000-F64D8B4F70E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162" y="647700"/>
            <a:ext cx="10607675" cy="5562600"/>
          </a:xfrm>
        </p:spPr>
        <p:txBody>
          <a:bodyPr>
            <a:noAutofit/>
          </a:bodyPr>
          <a:lstStyle>
            <a:lvl1pPr>
              <a:defRPr sz="12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image</a:t>
            </a:r>
          </a:p>
          <a:p>
            <a:endParaRPr lang="nl-NL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94097E0A-A061-7857-CA05-21B95468FA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65400" y="6584625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0770440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rgbClr val="1B29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4398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6BE264-23F7-2650-703C-B70C068CF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5281C-9FC8-4F89-9046-54859D5BC673}" type="datetime1">
              <a:rPr lang="en-US" smtClean="0"/>
              <a:t>6/15/2025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1278E3-AD0D-E2FE-57DA-364ECF06B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4CE41B-1A02-F22D-EF3F-59172924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231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36243-63C4-0594-6F7B-98C71054D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FD4B2-6392-D779-AE37-BE3922DA3F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368BC8-FE30-382E-67E9-439A58C990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132E0-B246-FD8A-813F-EB1911109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9F46-5352-42D2-BFAF-F730017DEA35}" type="datetime1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08E58-2D7D-07FD-C258-DDFD10F47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9126B1-CD8A-F986-0CD0-C8B8D751C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593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E7BB5-CB38-71C7-33DD-5C6BE86A3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1EC2C9-36EF-1AF4-56DC-E397806EC9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A219BA-9491-62B1-8D87-2DBB0BCE9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3B381C-7506-84B9-FC66-1A21528DE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A9DFF-21A7-4220-992E-864F3BD3C285}" type="datetime1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44AC32-571D-3D37-37D1-C03AF17AB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F5B5EF-2B5A-F2BE-3B82-4EAE66C31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885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50" Type="http://schemas.openxmlformats.org/officeDocument/2006/relationships/slideLayout" Target="../slideLayouts/slideLayout61.xml"/><Relationship Id="rId55" Type="http://schemas.openxmlformats.org/officeDocument/2006/relationships/slideLayout" Target="../slideLayouts/slideLayout66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3" Type="http://schemas.openxmlformats.org/officeDocument/2006/relationships/slideLayout" Target="../slideLayouts/slideLayout64.xml"/><Relationship Id="rId58" Type="http://schemas.openxmlformats.org/officeDocument/2006/relationships/slideLayout" Target="../slideLayouts/slideLayout69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56" Type="http://schemas.openxmlformats.org/officeDocument/2006/relationships/slideLayout" Target="../slideLayouts/slideLayout67.xm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57.xml"/><Relationship Id="rId59" Type="http://schemas.openxmlformats.org/officeDocument/2006/relationships/theme" Target="../theme/theme2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65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60.xml"/><Relationship Id="rId57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52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369FDC-1F62-6DFC-520F-6932966C8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1F20E2-CD00-9417-EFBB-9C3D36BDF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5B1FD-6E5C-0D48-CD4E-CDE5C4E9A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7B3D1-1986-4A7D-93E3-B1EFA877FADC}" type="datetime1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7EACB-771E-A543-0F30-1CA359C5DB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D57A1-0807-8A17-44DC-C78C2BEF13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DC148-0ACE-44A8-ABC4-B0359456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292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itel 1">
            <a:extLst>
              <a:ext uri="{FF2B5EF4-FFF2-40B4-BE49-F238E27FC236}">
                <a16:creationId xmlns:a16="http://schemas.microsoft.com/office/drawing/2014/main" id="{04F46AEE-9850-8D1E-364E-FC25E5D51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00" y="602673"/>
            <a:ext cx="10608000" cy="715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nl-NL" dirty="0"/>
          </a:p>
        </p:txBody>
      </p:sp>
      <p:sp>
        <p:nvSpPr>
          <p:cNvPr id="5" name="Tijdelijke aanduiding voor tekst 2">
            <a:extLst>
              <a:ext uri="{FF2B5EF4-FFF2-40B4-BE49-F238E27FC236}">
                <a16:creationId xmlns:a16="http://schemas.microsoft.com/office/drawing/2014/main" id="{BCEE348B-7A0D-D930-FA33-E274FEB6A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941197"/>
            <a:ext cx="10608000" cy="46056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FF431124-AD73-F52B-FCEE-1CD8B89D0E6A}"/>
              </a:ext>
            </a:extLst>
          </p:cNvPr>
          <p:cNvSpPr/>
          <p:nvPr/>
        </p:nvSpPr>
        <p:spPr>
          <a:xfrm>
            <a:off x="0" y="7005915"/>
            <a:ext cx="2880000" cy="32945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954776D0-C85A-6231-FED0-0AA5B60A5211}"/>
              </a:ext>
            </a:extLst>
          </p:cNvPr>
          <p:cNvSpPr/>
          <p:nvPr/>
        </p:nvSpPr>
        <p:spPr>
          <a:xfrm>
            <a:off x="9312000" y="7005915"/>
            <a:ext cx="2880000" cy="329453"/>
          </a:xfrm>
          <a:prstGeom prst="rect">
            <a:avLst/>
          </a:prstGeom>
          <a:solidFill>
            <a:srgbClr val="D1E3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86244DC5-8FFD-57D4-6FCD-CDEFFDAFB84D}"/>
              </a:ext>
            </a:extLst>
          </p:cNvPr>
          <p:cNvSpPr/>
          <p:nvPr/>
        </p:nvSpPr>
        <p:spPr>
          <a:xfrm>
            <a:off x="6208000" y="7005914"/>
            <a:ext cx="2880000" cy="329453"/>
          </a:xfrm>
          <a:prstGeom prst="rect">
            <a:avLst/>
          </a:prstGeom>
          <a:solidFill>
            <a:srgbClr val="507AC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0A1B04A1-F768-79BB-588E-A0DB63509D24}"/>
              </a:ext>
            </a:extLst>
          </p:cNvPr>
          <p:cNvSpPr/>
          <p:nvPr/>
        </p:nvSpPr>
        <p:spPr>
          <a:xfrm>
            <a:off x="3104000" y="7005913"/>
            <a:ext cx="2880000" cy="329453"/>
          </a:xfrm>
          <a:prstGeom prst="rect">
            <a:avLst/>
          </a:prstGeom>
          <a:solidFill>
            <a:srgbClr val="2D4C9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18131E-F7FC-5AB9-69D1-60E292286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5200" y="6596579"/>
            <a:ext cx="4114800" cy="1520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212701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  <p:sldLayoutId id="2147483708" r:id="rId36"/>
    <p:sldLayoutId id="2147483709" r:id="rId37"/>
    <p:sldLayoutId id="2147483710" r:id="rId38"/>
    <p:sldLayoutId id="2147483711" r:id="rId39"/>
    <p:sldLayoutId id="2147483712" r:id="rId40"/>
    <p:sldLayoutId id="2147483713" r:id="rId41"/>
    <p:sldLayoutId id="2147483714" r:id="rId42"/>
    <p:sldLayoutId id="2147483715" r:id="rId43"/>
    <p:sldLayoutId id="2147483716" r:id="rId44"/>
    <p:sldLayoutId id="2147483717" r:id="rId45"/>
    <p:sldLayoutId id="2147483718" r:id="rId46"/>
    <p:sldLayoutId id="2147483719" r:id="rId47"/>
    <p:sldLayoutId id="2147483720" r:id="rId48"/>
    <p:sldLayoutId id="2147483721" r:id="rId49"/>
    <p:sldLayoutId id="2147483722" r:id="rId50"/>
    <p:sldLayoutId id="2147483723" r:id="rId51"/>
    <p:sldLayoutId id="2147483724" r:id="rId52"/>
    <p:sldLayoutId id="2147483725" r:id="rId53"/>
    <p:sldLayoutId id="2147483726" r:id="rId54"/>
    <p:sldLayoutId id="2147483727" r:id="rId55"/>
    <p:sldLayoutId id="2147483728" r:id="rId56"/>
    <p:sldLayoutId id="2147483729" r:id="rId57"/>
    <p:sldLayoutId id="2147483730" r:id="rId58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Clr>
          <a:srgbClr val="507AC2"/>
        </a:buClr>
        <a:buFont typeface="Wingdings" panose="05000000000000000000" pitchFamily="2" charset="2"/>
        <a:buChar char="§"/>
        <a:defRPr sz="1600" kern="1200">
          <a:solidFill>
            <a:srgbClr val="00205F">
              <a:alpha val="85000"/>
            </a:srgb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Clr>
          <a:srgbClr val="507AC2"/>
        </a:buClr>
        <a:buFont typeface="Wingdings" panose="05000000000000000000" pitchFamily="2" charset="2"/>
        <a:buChar char="§"/>
        <a:defRPr sz="1600" kern="1200">
          <a:solidFill>
            <a:srgbClr val="00205F">
              <a:alpha val="85000"/>
            </a:srgb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Clr>
          <a:srgbClr val="507AC2"/>
        </a:buClr>
        <a:buFont typeface="Wingdings" panose="05000000000000000000" pitchFamily="2" charset="2"/>
        <a:buChar char="§"/>
        <a:defRPr sz="1600" kern="1200">
          <a:solidFill>
            <a:srgbClr val="00205F">
              <a:alpha val="85000"/>
            </a:srgb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Clr>
          <a:srgbClr val="507AC2"/>
        </a:buClr>
        <a:buFont typeface="Wingdings" panose="05000000000000000000" pitchFamily="2" charset="2"/>
        <a:buChar char="§"/>
        <a:defRPr sz="1400" kern="1200">
          <a:solidFill>
            <a:srgbClr val="00205F">
              <a:alpha val="85000"/>
            </a:srgb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Clr>
          <a:srgbClr val="507AC2"/>
        </a:buClr>
        <a:buFont typeface="Wingdings" panose="05000000000000000000" pitchFamily="2" charset="2"/>
        <a:buChar char="§"/>
        <a:defRPr sz="1400" kern="1200">
          <a:solidFill>
            <a:srgbClr val="00205F">
              <a:alpha val="85000"/>
            </a:srgb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2.png"/><Relationship Id="rId3" Type="http://schemas.openxmlformats.org/officeDocument/2006/relationships/image" Target="../media/image16.png"/><Relationship Id="rId7" Type="http://schemas.openxmlformats.org/officeDocument/2006/relationships/image" Target="../media/image29.sv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19.png"/><Relationship Id="rId5" Type="http://schemas.openxmlformats.org/officeDocument/2006/relationships/image" Target="../media/image26.png"/><Relationship Id="rId10" Type="http://schemas.openxmlformats.org/officeDocument/2006/relationships/image" Target="../media/image34.png"/><Relationship Id="rId4" Type="http://schemas.microsoft.com/office/2007/relationships/hdphoto" Target="../media/hdphoto2.wdp"/><Relationship Id="rId9" Type="http://schemas.openxmlformats.org/officeDocument/2006/relationships/image" Target="../media/image31.png"/><Relationship Id="rId14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sv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4" Type="http://schemas.openxmlformats.org/officeDocument/2006/relationships/image" Target="../media/image40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4" Type="http://schemas.openxmlformats.org/officeDocument/2006/relationships/image" Target="../media/image40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3.svg"/><Relationship Id="rId7" Type="http://schemas.openxmlformats.org/officeDocument/2006/relationships/image" Target="../media/image57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svg"/><Relationship Id="rId4" Type="http://schemas.openxmlformats.org/officeDocument/2006/relationships/image" Target="../media/image54.png"/><Relationship Id="rId9" Type="http://schemas.openxmlformats.org/officeDocument/2006/relationships/image" Target="../media/image5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svg"/><Relationship Id="rId7" Type="http://schemas.openxmlformats.org/officeDocument/2006/relationships/image" Target="../media/image68.sv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5" Type="http://schemas.openxmlformats.org/officeDocument/2006/relationships/image" Target="../media/image66.svg"/><Relationship Id="rId4" Type="http://schemas.openxmlformats.org/officeDocument/2006/relationships/image" Target="../media/image6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svg"/><Relationship Id="rId7" Type="http://schemas.openxmlformats.org/officeDocument/2006/relationships/image" Target="../media/image68.sv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5" Type="http://schemas.openxmlformats.org/officeDocument/2006/relationships/image" Target="../media/image70.svg"/><Relationship Id="rId4" Type="http://schemas.openxmlformats.org/officeDocument/2006/relationships/image" Target="../media/image6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sv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svg"/><Relationship Id="rId3" Type="http://schemas.openxmlformats.org/officeDocument/2006/relationships/image" Target="../media/image71.png"/><Relationship Id="rId7" Type="http://schemas.openxmlformats.org/officeDocument/2006/relationships/image" Target="../media/image7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11" Type="http://schemas.openxmlformats.org/officeDocument/2006/relationships/image" Target="../media/image77.png"/><Relationship Id="rId5" Type="http://schemas.openxmlformats.org/officeDocument/2006/relationships/image" Target="../media/image43.png"/><Relationship Id="rId10" Type="http://schemas.openxmlformats.org/officeDocument/2006/relationships/image" Target="../media/image76.png"/><Relationship Id="rId4" Type="http://schemas.openxmlformats.org/officeDocument/2006/relationships/image" Target="../media/image72.svg"/><Relationship Id="rId9" Type="http://schemas.openxmlformats.org/officeDocument/2006/relationships/image" Target="../media/image7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jpeg"/><Relationship Id="rId13" Type="http://schemas.openxmlformats.org/officeDocument/2006/relationships/image" Target="../media/image88.jpeg"/><Relationship Id="rId18" Type="http://schemas.openxmlformats.org/officeDocument/2006/relationships/image" Target="../media/image93.jpeg"/><Relationship Id="rId26" Type="http://schemas.openxmlformats.org/officeDocument/2006/relationships/image" Target="../media/image101.jpeg"/><Relationship Id="rId3" Type="http://schemas.openxmlformats.org/officeDocument/2006/relationships/image" Target="../media/image78.jpeg"/><Relationship Id="rId21" Type="http://schemas.openxmlformats.org/officeDocument/2006/relationships/image" Target="../media/image96.jpeg"/><Relationship Id="rId7" Type="http://schemas.openxmlformats.org/officeDocument/2006/relationships/image" Target="../media/image82.jpeg"/><Relationship Id="rId12" Type="http://schemas.openxmlformats.org/officeDocument/2006/relationships/image" Target="../media/image87.jpeg"/><Relationship Id="rId17" Type="http://schemas.openxmlformats.org/officeDocument/2006/relationships/image" Target="../media/image92.jpeg"/><Relationship Id="rId25" Type="http://schemas.openxmlformats.org/officeDocument/2006/relationships/image" Target="../media/image100.png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91.jpeg"/><Relationship Id="rId20" Type="http://schemas.openxmlformats.org/officeDocument/2006/relationships/image" Target="../media/image95.jpeg"/><Relationship Id="rId29" Type="http://schemas.openxmlformats.org/officeDocument/2006/relationships/image" Target="../media/image104.png"/><Relationship Id="rId1" Type="http://schemas.openxmlformats.org/officeDocument/2006/relationships/slideLayout" Target="../slideLayouts/slideLayout69.xml"/><Relationship Id="rId6" Type="http://schemas.openxmlformats.org/officeDocument/2006/relationships/image" Target="../media/image81.jpeg"/><Relationship Id="rId11" Type="http://schemas.openxmlformats.org/officeDocument/2006/relationships/image" Target="../media/image86.jpeg"/><Relationship Id="rId24" Type="http://schemas.openxmlformats.org/officeDocument/2006/relationships/image" Target="../media/image99.jpg"/><Relationship Id="rId5" Type="http://schemas.openxmlformats.org/officeDocument/2006/relationships/image" Target="../media/image80.jpeg"/><Relationship Id="rId15" Type="http://schemas.openxmlformats.org/officeDocument/2006/relationships/image" Target="../media/image90.jpeg"/><Relationship Id="rId23" Type="http://schemas.openxmlformats.org/officeDocument/2006/relationships/image" Target="../media/image98.jpeg"/><Relationship Id="rId28" Type="http://schemas.openxmlformats.org/officeDocument/2006/relationships/image" Target="../media/image103.png"/><Relationship Id="rId10" Type="http://schemas.openxmlformats.org/officeDocument/2006/relationships/image" Target="../media/image85.jpeg"/><Relationship Id="rId19" Type="http://schemas.openxmlformats.org/officeDocument/2006/relationships/image" Target="../media/image94.jpeg"/><Relationship Id="rId31" Type="http://schemas.openxmlformats.org/officeDocument/2006/relationships/image" Target="../media/image106.png"/><Relationship Id="rId4" Type="http://schemas.openxmlformats.org/officeDocument/2006/relationships/image" Target="../media/image79.jpeg"/><Relationship Id="rId9" Type="http://schemas.openxmlformats.org/officeDocument/2006/relationships/image" Target="../media/image84.jpeg"/><Relationship Id="rId14" Type="http://schemas.openxmlformats.org/officeDocument/2006/relationships/image" Target="../media/image89.jpeg"/><Relationship Id="rId22" Type="http://schemas.openxmlformats.org/officeDocument/2006/relationships/image" Target="../media/image97.jpeg"/><Relationship Id="rId27" Type="http://schemas.openxmlformats.org/officeDocument/2006/relationships/image" Target="../media/image102.png"/><Relationship Id="rId30" Type="http://schemas.openxmlformats.org/officeDocument/2006/relationships/image" Target="../media/image105.jp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108.svg"/><Relationship Id="rId7" Type="http://schemas.openxmlformats.org/officeDocument/2006/relationships/image" Target="../media/image110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9.png"/><Relationship Id="rId5" Type="http://schemas.openxmlformats.org/officeDocument/2006/relationships/image" Target="../media/image74.svg"/><Relationship Id="rId4" Type="http://schemas.openxmlformats.org/officeDocument/2006/relationships/image" Target="../media/image73.png"/><Relationship Id="rId9" Type="http://schemas.openxmlformats.org/officeDocument/2006/relationships/image" Target="../media/image111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jpeg"/><Relationship Id="rId3" Type="http://schemas.openxmlformats.org/officeDocument/2006/relationships/image" Target="../media/image115.png"/><Relationship Id="rId7" Type="http://schemas.openxmlformats.org/officeDocument/2006/relationships/image" Target="../media/image49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jpeg"/><Relationship Id="rId5" Type="http://schemas.openxmlformats.org/officeDocument/2006/relationships/hyperlink" Target="https://www.nature.com/articles/nprot.2007.106" TargetMode="External"/><Relationship Id="rId4" Type="http://schemas.openxmlformats.org/officeDocument/2006/relationships/hyperlink" Target="https://www.ncbi.nlm.nih.gov/pmc/articles/PMC5032999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0.jpeg"/><Relationship Id="rId4" Type="http://schemas.openxmlformats.org/officeDocument/2006/relationships/image" Target="../media/image120.sv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1.png"/><Relationship Id="rId4" Type="http://schemas.openxmlformats.org/officeDocument/2006/relationships/image" Target="../media/image12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9.png"/><Relationship Id="rId7" Type="http://schemas.openxmlformats.org/officeDocument/2006/relationships/image" Target="../media/image24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7.png"/><Relationship Id="rId5" Type="http://schemas.openxmlformats.org/officeDocument/2006/relationships/image" Target="../media/image22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6.png"/><Relationship Id="rId7" Type="http://schemas.openxmlformats.org/officeDocument/2006/relationships/image" Target="../media/image29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6.png"/><Relationship Id="rId4" Type="http://schemas.microsoft.com/office/2007/relationships/hdphoto" Target="../media/hdphoto2.wdp"/><Relationship Id="rId9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6.png"/><Relationship Id="rId7" Type="http://schemas.openxmlformats.org/officeDocument/2006/relationships/image" Target="../media/image29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6.png"/><Relationship Id="rId10" Type="http://schemas.openxmlformats.org/officeDocument/2006/relationships/image" Target="../media/image32.png"/><Relationship Id="rId4" Type="http://schemas.microsoft.com/office/2007/relationships/hdphoto" Target="../media/hdphoto2.wdp"/><Relationship Id="rId9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6F6501-256D-67CC-8B93-507B51365D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8" t="4372" r="1317" b="240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6163A0-C97D-C429-0443-1BB886E0C7DF}"/>
              </a:ext>
            </a:extLst>
          </p:cNvPr>
          <p:cNvSpPr txBox="1"/>
          <p:nvPr/>
        </p:nvSpPr>
        <p:spPr>
          <a:xfrm>
            <a:off x="0" y="11850"/>
            <a:ext cx="12192000" cy="1261884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8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Investigating the limitations of (open) modification search engines for proteomics DIA data</a:t>
            </a:r>
            <a:endParaRPr lang="en-US" sz="3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80DEA7-DF16-FDFA-9D11-6DEF58EB8EAC}"/>
              </a:ext>
            </a:extLst>
          </p:cNvPr>
          <p:cNvSpPr txBox="1"/>
          <p:nvPr/>
        </p:nvSpPr>
        <p:spPr>
          <a:xfrm>
            <a:off x="0" y="5916911"/>
            <a:ext cx="12192000" cy="954107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Robbin Bouwmeester</a:t>
            </a:r>
          </a:p>
          <a:p>
            <a:pPr algn="r"/>
            <a:r>
              <a:rPr lang="en-US" sz="1000" i="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Evan Ingersoll &amp; Gael McGill - Digizyme</a:t>
            </a:r>
          </a:p>
          <a:p>
            <a:pPr algn="r"/>
            <a:endParaRPr lang="en-US" sz="10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9699773-4638-16DD-8671-7C49CC2657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0241" y="6095092"/>
            <a:ext cx="1909073" cy="69469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5CE8B111-2B3C-999D-FF7C-FE15BD02CB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07475" y="6067217"/>
            <a:ext cx="1677580" cy="730849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C03E0FD6-03C9-8952-27A3-5510C912718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56164" y="5965938"/>
            <a:ext cx="1343025" cy="1076325"/>
          </a:xfrm>
          <a:prstGeom prst="rect">
            <a:avLst/>
          </a:prstGeom>
        </p:spPr>
      </p:pic>
      <p:pic>
        <p:nvPicPr>
          <p:cNvPr id="6" name="Picture 4" descr="undefined">
            <a:extLst>
              <a:ext uri="{FF2B5EF4-FFF2-40B4-BE49-F238E27FC236}">
                <a16:creationId xmlns:a16="http://schemas.microsoft.com/office/drawing/2014/main" id="{5C91C9BE-E38A-D81A-13BC-6D96B7E4E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475" y="6192575"/>
            <a:ext cx="1227909" cy="48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816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3CF2B-F78D-9E0B-812C-43427A580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199D05-F08F-1492-5044-F0F1D1B740AB}"/>
              </a:ext>
            </a:extLst>
          </p:cNvPr>
          <p:cNvSpPr txBox="1"/>
          <p:nvPr/>
        </p:nvSpPr>
        <p:spPr>
          <a:xfrm>
            <a:off x="821634" y="389610"/>
            <a:ext cx="108293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Existing methods for modification searches in DIA data are potentially less sensitive and costly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49E0E6-8A84-BFB5-3C5B-4119F30E9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10</a:t>
            </a:fld>
            <a:endParaRPr lang="en-US"/>
          </a:p>
        </p:txBody>
      </p:sp>
      <p:pic>
        <p:nvPicPr>
          <p:cNvPr id="4122" name="Picture 4121">
            <a:extLst>
              <a:ext uri="{FF2B5EF4-FFF2-40B4-BE49-F238E27FC236}">
                <a16:creationId xmlns:a16="http://schemas.microsoft.com/office/drawing/2014/main" id="{708BDF46-8D13-393C-88CB-CA888E5A65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32483" y="2587442"/>
            <a:ext cx="3751642" cy="2825032"/>
          </a:xfrm>
          <a:prstGeom prst="rect">
            <a:avLst/>
          </a:prstGeom>
        </p:spPr>
      </p:pic>
      <p:grpSp>
        <p:nvGrpSpPr>
          <p:cNvPr id="4174" name="Group 4173">
            <a:extLst>
              <a:ext uri="{FF2B5EF4-FFF2-40B4-BE49-F238E27FC236}">
                <a16:creationId xmlns:a16="http://schemas.microsoft.com/office/drawing/2014/main" id="{5EF9C545-7340-5917-ACCD-53B3DA3C8693}"/>
              </a:ext>
            </a:extLst>
          </p:cNvPr>
          <p:cNvGrpSpPr/>
          <p:nvPr/>
        </p:nvGrpSpPr>
        <p:grpSpPr>
          <a:xfrm>
            <a:off x="920964" y="1693941"/>
            <a:ext cx="6119816" cy="1734414"/>
            <a:chOff x="4789274" y="1528291"/>
            <a:chExt cx="6119816" cy="1734414"/>
          </a:xfrm>
        </p:grpSpPr>
        <p:pic>
          <p:nvPicPr>
            <p:cNvPr id="4123" name="Picture 4122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EB64B975-1B7C-84DE-F146-C6E7486700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300" t="37952" r="16583" b="40524"/>
            <a:stretch/>
          </p:blipFill>
          <p:spPr>
            <a:xfrm>
              <a:off x="4789274" y="1728217"/>
              <a:ext cx="2354355" cy="1534488"/>
            </a:xfrm>
            <a:prstGeom prst="rect">
              <a:avLst/>
            </a:prstGeom>
          </p:spPr>
        </p:pic>
        <p:cxnSp>
          <p:nvCxnSpPr>
            <p:cNvPr id="4125" name="Straight Arrow Connector 4124">
              <a:extLst>
                <a:ext uri="{FF2B5EF4-FFF2-40B4-BE49-F238E27FC236}">
                  <a16:creationId xmlns:a16="http://schemas.microsoft.com/office/drawing/2014/main" id="{F12A2D5E-F0DC-4D47-2B26-C3010B7CE648}"/>
                </a:ext>
              </a:extLst>
            </p:cNvPr>
            <p:cNvCxnSpPr>
              <a:cxnSpLocks/>
              <a:stCxn id="4123" idx="3"/>
              <a:endCxn id="4129" idx="1"/>
            </p:cNvCxnSpPr>
            <p:nvPr/>
          </p:nvCxnSpPr>
          <p:spPr>
            <a:xfrm flipV="1">
              <a:off x="7143629" y="2494678"/>
              <a:ext cx="323372" cy="78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129" name="Graphic 4128" descr="Database outline">
              <a:extLst>
                <a:ext uri="{FF2B5EF4-FFF2-40B4-BE49-F238E27FC236}">
                  <a16:creationId xmlns:a16="http://schemas.microsoft.com/office/drawing/2014/main" id="{1511F466-6D1E-B976-50E2-10869F387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467001" y="2037478"/>
              <a:ext cx="914400" cy="914400"/>
            </a:xfrm>
            <a:prstGeom prst="rect">
              <a:avLst/>
            </a:prstGeom>
          </p:spPr>
        </p:pic>
        <p:sp>
          <p:nvSpPr>
            <p:cNvPr id="4133" name="TextBox 4132">
              <a:extLst>
                <a:ext uri="{FF2B5EF4-FFF2-40B4-BE49-F238E27FC236}">
                  <a16:creationId xmlns:a16="http://schemas.microsoft.com/office/drawing/2014/main" id="{6A0E2B6A-DDF2-9F73-E0C6-8FB4C92FEC7E}"/>
                </a:ext>
              </a:extLst>
            </p:cNvPr>
            <p:cNvSpPr txBox="1"/>
            <p:nvPr/>
          </p:nvSpPr>
          <p:spPr>
            <a:xfrm>
              <a:off x="5690280" y="1842155"/>
              <a:ext cx="908640" cy="3278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/>
                <a:t>DDA</a:t>
              </a:r>
            </a:p>
          </p:txBody>
        </p:sp>
        <p:pic>
          <p:nvPicPr>
            <p:cNvPr id="4135" name="Picture 2">
              <a:extLst>
                <a:ext uri="{FF2B5EF4-FFF2-40B4-BE49-F238E27FC236}">
                  <a16:creationId xmlns:a16="http://schemas.microsoft.com/office/drawing/2014/main" id="{B11606A2-64FF-4BFA-4B71-341071A230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82313" y="2192395"/>
              <a:ext cx="608821" cy="6088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36" name="TextBox 4135">
              <a:extLst>
                <a:ext uri="{FF2B5EF4-FFF2-40B4-BE49-F238E27FC236}">
                  <a16:creationId xmlns:a16="http://schemas.microsoft.com/office/drawing/2014/main" id="{C53D1BAE-8D91-E41A-3737-EA626FFDAFD3}"/>
                </a:ext>
              </a:extLst>
            </p:cNvPr>
            <p:cNvSpPr txBox="1"/>
            <p:nvPr/>
          </p:nvSpPr>
          <p:spPr>
            <a:xfrm>
              <a:off x="8686136" y="2733703"/>
              <a:ext cx="11068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DIA-NN</a:t>
              </a:r>
              <a:endParaRPr lang="en-NL" sz="2000" b="1" dirty="0"/>
            </a:p>
          </p:txBody>
        </p:sp>
        <p:pic>
          <p:nvPicPr>
            <p:cNvPr id="4137" name="Picture 4" descr="Biognosys lanceert Spectronaut 18 en presenteert">
              <a:extLst>
                <a:ext uri="{FF2B5EF4-FFF2-40B4-BE49-F238E27FC236}">
                  <a16:creationId xmlns:a16="http://schemas.microsoft.com/office/drawing/2014/main" id="{2FE2145F-0370-F039-F938-B23664629F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0907" y="1965705"/>
              <a:ext cx="1178183" cy="1178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138" name="Straight Arrow Connector 4137">
              <a:extLst>
                <a:ext uri="{FF2B5EF4-FFF2-40B4-BE49-F238E27FC236}">
                  <a16:creationId xmlns:a16="http://schemas.microsoft.com/office/drawing/2014/main" id="{843AB467-1824-48C7-8D1B-0035BC2401C7}"/>
                </a:ext>
              </a:extLst>
            </p:cNvPr>
            <p:cNvCxnSpPr>
              <a:cxnSpLocks/>
              <a:stCxn id="4129" idx="3"/>
            </p:cNvCxnSpPr>
            <p:nvPr/>
          </p:nvCxnSpPr>
          <p:spPr>
            <a:xfrm>
              <a:off x="8381401" y="2494678"/>
              <a:ext cx="34877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59" name="TextBox 4158">
              <a:extLst>
                <a:ext uri="{FF2B5EF4-FFF2-40B4-BE49-F238E27FC236}">
                  <a16:creationId xmlns:a16="http://schemas.microsoft.com/office/drawing/2014/main" id="{239D1786-A819-5E0E-5FB1-D495C7A4800E}"/>
                </a:ext>
              </a:extLst>
            </p:cNvPr>
            <p:cNvSpPr txBox="1"/>
            <p:nvPr/>
          </p:nvSpPr>
          <p:spPr>
            <a:xfrm>
              <a:off x="4931568" y="1528291"/>
              <a:ext cx="550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Experimental spectral library</a:t>
              </a:r>
              <a:endParaRPr lang="en-NL" b="1" dirty="0"/>
            </a:p>
          </p:txBody>
        </p:sp>
      </p:grpSp>
      <p:grpSp>
        <p:nvGrpSpPr>
          <p:cNvPr id="4175" name="Group 4174">
            <a:extLst>
              <a:ext uri="{FF2B5EF4-FFF2-40B4-BE49-F238E27FC236}">
                <a16:creationId xmlns:a16="http://schemas.microsoft.com/office/drawing/2014/main" id="{16A251B2-7365-D4C5-96BC-ABA014D2837F}"/>
              </a:ext>
            </a:extLst>
          </p:cNvPr>
          <p:cNvGrpSpPr/>
          <p:nvPr/>
        </p:nvGrpSpPr>
        <p:grpSpPr>
          <a:xfrm>
            <a:off x="1058443" y="4842315"/>
            <a:ext cx="6189272" cy="1729442"/>
            <a:chOff x="4926753" y="4706149"/>
            <a:chExt cx="6189272" cy="1729442"/>
          </a:xfrm>
        </p:grpSpPr>
        <p:grpSp>
          <p:nvGrpSpPr>
            <p:cNvPr id="4119" name="Group 4118">
              <a:extLst>
                <a:ext uri="{FF2B5EF4-FFF2-40B4-BE49-F238E27FC236}">
                  <a16:creationId xmlns:a16="http://schemas.microsoft.com/office/drawing/2014/main" id="{38C66837-DEC1-89F1-3791-E92B3296B041}"/>
                </a:ext>
              </a:extLst>
            </p:cNvPr>
            <p:cNvGrpSpPr/>
            <p:nvPr/>
          </p:nvGrpSpPr>
          <p:grpSpPr>
            <a:xfrm>
              <a:off x="7740616" y="5556913"/>
              <a:ext cx="1495442" cy="878678"/>
              <a:chOff x="5913738" y="5705799"/>
              <a:chExt cx="1495442" cy="878678"/>
            </a:xfrm>
          </p:grpSpPr>
          <p:sp>
            <p:nvSpPr>
              <p:cNvPr id="4106" name="Rectangle 4105">
                <a:extLst>
                  <a:ext uri="{FF2B5EF4-FFF2-40B4-BE49-F238E27FC236}">
                    <a16:creationId xmlns:a16="http://schemas.microsoft.com/office/drawing/2014/main" id="{2565619E-52E2-0646-CAFA-2CF9506FA550}"/>
                  </a:ext>
                </a:extLst>
              </p:cNvPr>
              <p:cNvSpPr/>
              <p:nvPr/>
            </p:nvSpPr>
            <p:spPr>
              <a:xfrm>
                <a:off x="5913738" y="5705799"/>
                <a:ext cx="75745" cy="87521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4107" name="Rectangle 4106">
                <a:extLst>
                  <a:ext uri="{FF2B5EF4-FFF2-40B4-BE49-F238E27FC236}">
                    <a16:creationId xmlns:a16="http://schemas.microsoft.com/office/drawing/2014/main" id="{32CCDEB2-99E3-F1B8-151F-9D4C57F757E3}"/>
                  </a:ext>
                </a:extLst>
              </p:cNvPr>
              <p:cNvSpPr/>
              <p:nvPr/>
            </p:nvSpPr>
            <p:spPr>
              <a:xfrm>
                <a:off x="6164099" y="5829993"/>
                <a:ext cx="75745" cy="75115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4108" name="Rectangle 4107">
                <a:extLst>
                  <a:ext uri="{FF2B5EF4-FFF2-40B4-BE49-F238E27FC236}">
                    <a16:creationId xmlns:a16="http://schemas.microsoft.com/office/drawing/2014/main" id="{70606AD3-26D4-8CC4-FFF3-CDA485A5E8D3}"/>
                  </a:ext>
                </a:extLst>
              </p:cNvPr>
              <p:cNvSpPr/>
              <p:nvPr/>
            </p:nvSpPr>
            <p:spPr>
              <a:xfrm>
                <a:off x="6280769" y="5829513"/>
                <a:ext cx="75745" cy="75115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4109" name="Rectangle 4108">
                <a:extLst>
                  <a:ext uri="{FF2B5EF4-FFF2-40B4-BE49-F238E27FC236}">
                    <a16:creationId xmlns:a16="http://schemas.microsoft.com/office/drawing/2014/main" id="{B43277C2-C54C-81F0-7BAD-929F390DFD48}"/>
                  </a:ext>
                </a:extLst>
              </p:cNvPr>
              <p:cNvSpPr/>
              <p:nvPr/>
            </p:nvSpPr>
            <p:spPr>
              <a:xfrm>
                <a:off x="6812408" y="5833323"/>
                <a:ext cx="75745" cy="75115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4110" name="Rectangle 4109">
                <a:extLst>
                  <a:ext uri="{FF2B5EF4-FFF2-40B4-BE49-F238E27FC236}">
                    <a16:creationId xmlns:a16="http://schemas.microsoft.com/office/drawing/2014/main" id="{59E933F1-8171-4DBB-2287-233E651DCE9C}"/>
                  </a:ext>
                </a:extLst>
              </p:cNvPr>
              <p:cNvSpPr/>
              <p:nvPr/>
            </p:nvSpPr>
            <p:spPr>
              <a:xfrm>
                <a:off x="6918876" y="5830789"/>
                <a:ext cx="75745" cy="75115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4111" name="Rectangle 4110">
                <a:extLst>
                  <a:ext uri="{FF2B5EF4-FFF2-40B4-BE49-F238E27FC236}">
                    <a16:creationId xmlns:a16="http://schemas.microsoft.com/office/drawing/2014/main" id="{68625F79-A4B7-64EC-B489-ED9974A5A2E4}"/>
                  </a:ext>
                </a:extLst>
              </p:cNvPr>
              <p:cNvSpPr/>
              <p:nvPr/>
            </p:nvSpPr>
            <p:spPr>
              <a:xfrm>
                <a:off x="7294880" y="5831418"/>
                <a:ext cx="114300" cy="75115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4112" name="Rectangle 4111">
                <a:extLst>
                  <a:ext uri="{FF2B5EF4-FFF2-40B4-BE49-F238E27FC236}">
                    <a16:creationId xmlns:a16="http://schemas.microsoft.com/office/drawing/2014/main" id="{AA25E69C-FCEB-B889-350C-1AD4048E6C0E}"/>
                  </a:ext>
                </a:extLst>
              </p:cNvPr>
              <p:cNvSpPr/>
              <p:nvPr/>
            </p:nvSpPr>
            <p:spPr>
              <a:xfrm>
                <a:off x="6431731" y="6405135"/>
                <a:ext cx="75745" cy="17605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4163" name="Group 4162">
              <a:extLst>
                <a:ext uri="{FF2B5EF4-FFF2-40B4-BE49-F238E27FC236}">
                  <a16:creationId xmlns:a16="http://schemas.microsoft.com/office/drawing/2014/main" id="{E66C687D-F130-0548-CAE8-F140BEC2AD7F}"/>
                </a:ext>
              </a:extLst>
            </p:cNvPr>
            <p:cNvGrpSpPr/>
            <p:nvPr/>
          </p:nvGrpSpPr>
          <p:grpSpPr>
            <a:xfrm>
              <a:off x="4926753" y="4706149"/>
              <a:ext cx="6189272" cy="1694532"/>
              <a:chOff x="4851008" y="4897609"/>
              <a:chExt cx="6189272" cy="1694532"/>
            </a:xfrm>
          </p:grpSpPr>
          <p:grpSp>
            <p:nvGrpSpPr>
              <p:cNvPr id="4157" name="Group 4156">
                <a:extLst>
                  <a:ext uri="{FF2B5EF4-FFF2-40B4-BE49-F238E27FC236}">
                    <a16:creationId xmlns:a16="http://schemas.microsoft.com/office/drawing/2014/main" id="{57C419C7-5611-83E6-5B24-B650A3B07F7F}"/>
                  </a:ext>
                </a:extLst>
              </p:cNvPr>
              <p:cNvGrpSpPr/>
              <p:nvPr/>
            </p:nvGrpSpPr>
            <p:grpSpPr>
              <a:xfrm>
                <a:off x="4960522" y="5149805"/>
                <a:ext cx="6079758" cy="1442336"/>
                <a:chOff x="3160658" y="4482770"/>
                <a:chExt cx="6632373" cy="1573434"/>
              </a:xfrm>
            </p:grpSpPr>
            <p:grpSp>
              <p:nvGrpSpPr>
                <p:cNvPr id="4120" name="Group 4119">
                  <a:extLst>
                    <a:ext uri="{FF2B5EF4-FFF2-40B4-BE49-F238E27FC236}">
                      <a16:creationId xmlns:a16="http://schemas.microsoft.com/office/drawing/2014/main" id="{E4A527D3-CAAD-DC29-8B09-E3EC26642AB8}"/>
                    </a:ext>
                  </a:extLst>
                </p:cNvPr>
                <p:cNvGrpSpPr/>
                <p:nvPr/>
              </p:nvGrpSpPr>
              <p:grpSpPr>
                <a:xfrm>
                  <a:off x="3160658" y="4482770"/>
                  <a:ext cx="2354355" cy="1471029"/>
                  <a:chOff x="3101008" y="4797954"/>
                  <a:chExt cx="2354355" cy="1471029"/>
                </a:xfrm>
              </p:grpSpPr>
              <p:pic>
                <p:nvPicPr>
                  <p:cNvPr id="63" name="Picture 62" descr="Chart&#10;&#10;Description automatically generated with low confidence">
                    <a:extLst>
                      <a:ext uri="{FF2B5EF4-FFF2-40B4-BE49-F238E27FC236}">
                        <a16:creationId xmlns:a16="http://schemas.microsoft.com/office/drawing/2014/main" id="{421DD933-0C97-C7F4-6D31-B2193A92899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2445" t="13047" r="14236" b="66139"/>
                  <a:stretch/>
                </p:blipFill>
                <p:spPr>
                  <a:xfrm>
                    <a:off x="3101008" y="4797954"/>
                    <a:ext cx="2354355" cy="1471029"/>
                  </a:xfrm>
                  <a:prstGeom prst="rect">
                    <a:avLst/>
                  </a:prstGeom>
                </p:spPr>
              </p:pic>
              <p:sp>
                <p:nvSpPr>
                  <p:cNvPr id="56" name="Freeform: Shape 55">
                    <a:extLst>
                      <a:ext uri="{FF2B5EF4-FFF2-40B4-BE49-F238E27FC236}">
                        <a16:creationId xmlns:a16="http://schemas.microsoft.com/office/drawing/2014/main" id="{2DCE0436-A5F0-7F65-9CF5-3054E5C5A007}"/>
                      </a:ext>
                    </a:extLst>
                  </p:cNvPr>
                  <p:cNvSpPr/>
                  <p:nvPr/>
                </p:nvSpPr>
                <p:spPr>
                  <a:xfrm rot="16001988">
                    <a:off x="4498603" y="5015635"/>
                    <a:ext cx="212718" cy="133035"/>
                  </a:xfrm>
                  <a:custGeom>
                    <a:avLst/>
                    <a:gdLst>
                      <a:gd name="connsiteX0" fmla="*/ 0 w 239636"/>
                      <a:gd name="connsiteY0" fmla="*/ 107336 h 149869"/>
                      <a:gd name="connsiteX1" fmla="*/ 151349 w 239636"/>
                      <a:gd name="connsiteY1" fmla="*/ 145173 h 149869"/>
                      <a:gd name="connsiteX2" fmla="*/ 88287 w 239636"/>
                      <a:gd name="connsiteY2" fmla="*/ 12743 h 149869"/>
                      <a:gd name="connsiteX3" fmla="*/ 239636 w 239636"/>
                      <a:gd name="connsiteY3" fmla="*/ 12743 h 149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9636" h="149869">
                        <a:moveTo>
                          <a:pt x="0" y="107336"/>
                        </a:moveTo>
                        <a:cubicBezTo>
                          <a:pt x="68317" y="134137"/>
                          <a:pt x="136635" y="160939"/>
                          <a:pt x="151349" y="145173"/>
                        </a:cubicBezTo>
                        <a:cubicBezTo>
                          <a:pt x="166064" y="129408"/>
                          <a:pt x="73573" y="34815"/>
                          <a:pt x="88287" y="12743"/>
                        </a:cubicBezTo>
                        <a:cubicBezTo>
                          <a:pt x="103002" y="-9329"/>
                          <a:pt x="171319" y="1707"/>
                          <a:pt x="239636" y="12743"/>
                        </a:cubicBezTo>
                      </a:path>
                    </a:pathLst>
                  </a:custGeom>
                  <a:ln w="38100">
                    <a:solidFill>
                      <a:srgbClr val="F2B342"/>
                    </a:solidFill>
                  </a:ln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7" name="Freeform: Shape 56">
                    <a:extLst>
                      <a:ext uri="{FF2B5EF4-FFF2-40B4-BE49-F238E27FC236}">
                        <a16:creationId xmlns:a16="http://schemas.microsoft.com/office/drawing/2014/main" id="{9FF05A46-E86B-5EA4-53DD-57271E32F9CC}"/>
                      </a:ext>
                    </a:extLst>
                  </p:cNvPr>
                  <p:cNvSpPr/>
                  <p:nvPr/>
                </p:nvSpPr>
                <p:spPr>
                  <a:xfrm rot="16001988">
                    <a:off x="4212657" y="4973578"/>
                    <a:ext cx="212718" cy="133035"/>
                  </a:xfrm>
                  <a:custGeom>
                    <a:avLst/>
                    <a:gdLst>
                      <a:gd name="connsiteX0" fmla="*/ 0 w 239636"/>
                      <a:gd name="connsiteY0" fmla="*/ 107336 h 149869"/>
                      <a:gd name="connsiteX1" fmla="*/ 151349 w 239636"/>
                      <a:gd name="connsiteY1" fmla="*/ 145173 h 149869"/>
                      <a:gd name="connsiteX2" fmla="*/ 88287 w 239636"/>
                      <a:gd name="connsiteY2" fmla="*/ 12743 h 149869"/>
                      <a:gd name="connsiteX3" fmla="*/ 239636 w 239636"/>
                      <a:gd name="connsiteY3" fmla="*/ 12743 h 149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9636" h="149869">
                        <a:moveTo>
                          <a:pt x="0" y="107336"/>
                        </a:moveTo>
                        <a:cubicBezTo>
                          <a:pt x="68317" y="134137"/>
                          <a:pt x="136635" y="160939"/>
                          <a:pt x="151349" y="145173"/>
                        </a:cubicBezTo>
                        <a:cubicBezTo>
                          <a:pt x="166064" y="129408"/>
                          <a:pt x="73573" y="34815"/>
                          <a:pt x="88287" y="12743"/>
                        </a:cubicBezTo>
                        <a:cubicBezTo>
                          <a:pt x="103002" y="-9329"/>
                          <a:pt x="171319" y="1707"/>
                          <a:pt x="239636" y="12743"/>
                        </a:cubicBezTo>
                      </a:path>
                    </a:pathLst>
                  </a:custGeom>
                  <a:ln w="38100">
                    <a:solidFill>
                      <a:srgbClr val="069791"/>
                    </a:solidFill>
                  </a:ln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30C06EB-A4DF-7212-5E44-242512BB522A}"/>
                      </a:ext>
                    </a:extLst>
                  </p:cNvPr>
                  <p:cNvSpPr/>
                  <p:nvPr/>
                </p:nvSpPr>
                <p:spPr>
                  <a:xfrm rot="16001988">
                    <a:off x="3951546" y="4908152"/>
                    <a:ext cx="212718" cy="133035"/>
                  </a:xfrm>
                  <a:custGeom>
                    <a:avLst/>
                    <a:gdLst>
                      <a:gd name="connsiteX0" fmla="*/ 0 w 239636"/>
                      <a:gd name="connsiteY0" fmla="*/ 107336 h 149869"/>
                      <a:gd name="connsiteX1" fmla="*/ 151349 w 239636"/>
                      <a:gd name="connsiteY1" fmla="*/ 145173 h 149869"/>
                      <a:gd name="connsiteX2" fmla="*/ 88287 w 239636"/>
                      <a:gd name="connsiteY2" fmla="*/ 12743 h 149869"/>
                      <a:gd name="connsiteX3" fmla="*/ 239636 w 239636"/>
                      <a:gd name="connsiteY3" fmla="*/ 12743 h 149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9636" h="149869">
                        <a:moveTo>
                          <a:pt x="0" y="107336"/>
                        </a:moveTo>
                        <a:cubicBezTo>
                          <a:pt x="68317" y="134137"/>
                          <a:pt x="136635" y="160939"/>
                          <a:pt x="151349" y="145173"/>
                        </a:cubicBezTo>
                        <a:cubicBezTo>
                          <a:pt x="166064" y="129408"/>
                          <a:pt x="73573" y="34815"/>
                          <a:pt x="88287" y="12743"/>
                        </a:cubicBezTo>
                        <a:cubicBezTo>
                          <a:pt x="103002" y="-9329"/>
                          <a:pt x="171319" y="1707"/>
                          <a:pt x="239636" y="12743"/>
                        </a:cubicBezTo>
                      </a:path>
                    </a:pathLst>
                  </a:custGeom>
                  <a:ln w="38100">
                    <a:solidFill>
                      <a:srgbClr val="825CA6"/>
                    </a:solidFill>
                  </a:ln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2F52798E-EA04-1571-9F21-A54ECA26775C}"/>
                      </a:ext>
                    </a:extLst>
                  </p:cNvPr>
                  <p:cNvSpPr/>
                  <p:nvPr/>
                </p:nvSpPr>
                <p:spPr>
                  <a:xfrm rot="16001988">
                    <a:off x="3817009" y="4985786"/>
                    <a:ext cx="212718" cy="133035"/>
                  </a:xfrm>
                  <a:custGeom>
                    <a:avLst/>
                    <a:gdLst>
                      <a:gd name="connsiteX0" fmla="*/ 0 w 239636"/>
                      <a:gd name="connsiteY0" fmla="*/ 107336 h 149869"/>
                      <a:gd name="connsiteX1" fmla="*/ 151349 w 239636"/>
                      <a:gd name="connsiteY1" fmla="*/ 145173 h 149869"/>
                      <a:gd name="connsiteX2" fmla="*/ 88287 w 239636"/>
                      <a:gd name="connsiteY2" fmla="*/ 12743 h 149869"/>
                      <a:gd name="connsiteX3" fmla="*/ 239636 w 239636"/>
                      <a:gd name="connsiteY3" fmla="*/ 12743 h 149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9636" h="149869">
                        <a:moveTo>
                          <a:pt x="0" y="107336"/>
                        </a:moveTo>
                        <a:cubicBezTo>
                          <a:pt x="68317" y="134137"/>
                          <a:pt x="136635" y="160939"/>
                          <a:pt x="151349" y="145173"/>
                        </a:cubicBezTo>
                        <a:cubicBezTo>
                          <a:pt x="166064" y="129408"/>
                          <a:pt x="73573" y="34815"/>
                          <a:pt x="88287" y="12743"/>
                        </a:cubicBezTo>
                        <a:cubicBezTo>
                          <a:pt x="103002" y="-9329"/>
                          <a:pt x="171319" y="1707"/>
                          <a:pt x="239636" y="12743"/>
                        </a:cubicBezTo>
                      </a:path>
                    </a:pathLst>
                  </a:custGeom>
                  <a:ln w="38100">
                    <a:solidFill>
                      <a:srgbClr val="5194CD"/>
                    </a:solidFill>
                  </a:ln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88759105-6768-0D79-2EC1-57242E07AD8E}"/>
                      </a:ext>
                    </a:extLst>
                  </p:cNvPr>
                  <p:cNvSpPr txBox="1"/>
                  <p:nvPr/>
                </p:nvSpPr>
                <p:spPr>
                  <a:xfrm>
                    <a:off x="3864770" y="5128655"/>
                    <a:ext cx="908640" cy="32784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800" b="1" dirty="0"/>
                      <a:t>MS2</a:t>
                    </a:r>
                  </a:p>
                </p:txBody>
              </p:sp>
            </p:grpSp>
            <p:grpSp>
              <p:nvGrpSpPr>
                <p:cNvPr id="4121" name="Group 4120">
                  <a:extLst>
                    <a:ext uri="{FF2B5EF4-FFF2-40B4-BE49-F238E27FC236}">
                      <a16:creationId xmlns:a16="http://schemas.microsoft.com/office/drawing/2014/main" id="{5FF8E0A0-93A4-49B6-4BE8-8F8635B12080}"/>
                    </a:ext>
                  </a:extLst>
                </p:cNvPr>
                <p:cNvGrpSpPr/>
                <p:nvPr/>
              </p:nvGrpSpPr>
              <p:grpSpPr>
                <a:xfrm>
                  <a:off x="5581183" y="4521716"/>
                  <a:ext cx="2354355" cy="1534488"/>
                  <a:chOff x="5368540" y="4005973"/>
                  <a:chExt cx="2354355" cy="1534488"/>
                </a:xfrm>
              </p:grpSpPr>
              <p:pic>
                <p:nvPicPr>
                  <p:cNvPr id="4097" name="Picture 4096" descr="Text&#10;&#10;Description automatically generated with medium confidence">
                    <a:extLst>
                      <a:ext uri="{FF2B5EF4-FFF2-40B4-BE49-F238E27FC236}">
                        <a16:creationId xmlns:a16="http://schemas.microsoft.com/office/drawing/2014/main" id="{12B18249-3CC5-F587-E29C-FC80E72799D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0300" t="37952" r="16583" b="40524"/>
                  <a:stretch/>
                </p:blipFill>
                <p:spPr>
                  <a:xfrm>
                    <a:off x="5368540" y="4005973"/>
                    <a:ext cx="2354355" cy="1534488"/>
                  </a:xfrm>
                  <a:prstGeom prst="rect">
                    <a:avLst/>
                  </a:prstGeom>
                </p:spPr>
              </p:pic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D6449A68-5082-5366-88D8-601339094FAD}"/>
                      </a:ext>
                    </a:extLst>
                  </p:cNvPr>
                  <p:cNvSpPr/>
                  <p:nvPr/>
                </p:nvSpPr>
                <p:spPr>
                  <a:xfrm rot="16001988">
                    <a:off x="6582207" y="4577167"/>
                    <a:ext cx="212718" cy="133035"/>
                  </a:xfrm>
                  <a:custGeom>
                    <a:avLst/>
                    <a:gdLst>
                      <a:gd name="connsiteX0" fmla="*/ 0 w 239636"/>
                      <a:gd name="connsiteY0" fmla="*/ 107336 h 149869"/>
                      <a:gd name="connsiteX1" fmla="*/ 151349 w 239636"/>
                      <a:gd name="connsiteY1" fmla="*/ 145173 h 149869"/>
                      <a:gd name="connsiteX2" fmla="*/ 88287 w 239636"/>
                      <a:gd name="connsiteY2" fmla="*/ 12743 h 149869"/>
                      <a:gd name="connsiteX3" fmla="*/ 239636 w 239636"/>
                      <a:gd name="connsiteY3" fmla="*/ 12743 h 149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9636" h="149869">
                        <a:moveTo>
                          <a:pt x="0" y="107336"/>
                        </a:moveTo>
                        <a:cubicBezTo>
                          <a:pt x="68317" y="134137"/>
                          <a:pt x="136635" y="160939"/>
                          <a:pt x="151349" y="145173"/>
                        </a:cubicBezTo>
                        <a:cubicBezTo>
                          <a:pt x="166064" y="129408"/>
                          <a:pt x="73573" y="34815"/>
                          <a:pt x="88287" y="12743"/>
                        </a:cubicBezTo>
                        <a:cubicBezTo>
                          <a:pt x="103002" y="-9329"/>
                          <a:pt x="171319" y="1707"/>
                          <a:pt x="239636" y="12743"/>
                        </a:cubicBezTo>
                      </a:path>
                    </a:pathLst>
                  </a:custGeom>
                  <a:ln w="38100">
                    <a:solidFill>
                      <a:srgbClr val="069791"/>
                    </a:solidFill>
                  </a:ln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14" name="TextBox 4113">
                    <a:extLst>
                      <a:ext uri="{FF2B5EF4-FFF2-40B4-BE49-F238E27FC236}">
                        <a16:creationId xmlns:a16="http://schemas.microsoft.com/office/drawing/2014/main" id="{CF5F0DF6-6098-B6A2-D2C6-93CD1D430B99}"/>
                      </a:ext>
                    </a:extLst>
                  </p:cNvPr>
                  <p:cNvSpPr txBox="1"/>
                  <p:nvPr/>
                </p:nvSpPr>
                <p:spPr>
                  <a:xfrm>
                    <a:off x="5692744" y="4124642"/>
                    <a:ext cx="1846581" cy="276999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sz="1200" dirty="0"/>
                      <a:t>Pseudospectrum</a:t>
                    </a:r>
                  </a:p>
                </p:txBody>
              </p:sp>
            </p:grpSp>
            <p:grpSp>
              <p:nvGrpSpPr>
                <p:cNvPr id="4116" name="Group 4115">
                  <a:extLst>
                    <a:ext uri="{FF2B5EF4-FFF2-40B4-BE49-F238E27FC236}">
                      <a16:creationId xmlns:a16="http://schemas.microsoft.com/office/drawing/2014/main" id="{30C999F8-5208-7024-71CB-21B0DED99BC3}"/>
                    </a:ext>
                  </a:extLst>
                </p:cNvPr>
                <p:cNvGrpSpPr/>
                <p:nvPr/>
              </p:nvGrpSpPr>
              <p:grpSpPr>
                <a:xfrm>
                  <a:off x="8061875" y="4785283"/>
                  <a:ext cx="1731156" cy="905399"/>
                  <a:chOff x="230696" y="-1160556"/>
                  <a:chExt cx="4876800" cy="2550576"/>
                </a:xfrm>
              </p:grpSpPr>
              <p:pic>
                <p:nvPicPr>
                  <p:cNvPr id="4117" name="Picture 2" descr="MSFragger | Ultrafast, comprehensive peptide identification for mass  spectrometry–based proteomics">
                    <a:extLst>
                      <a:ext uri="{FF2B5EF4-FFF2-40B4-BE49-F238E27FC236}">
                        <a16:creationId xmlns:a16="http://schemas.microsoft.com/office/drawing/2014/main" id="{7C4E95F3-E971-1939-72E2-BF56509ECD8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30696" y="427995"/>
                    <a:ext cx="4876800" cy="962025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118" name="Picture 4" descr="The Nesvizhskii Lab">
                    <a:extLst>
                      <a:ext uri="{FF2B5EF4-FFF2-40B4-BE49-F238E27FC236}">
                        <a16:creationId xmlns:a16="http://schemas.microsoft.com/office/drawing/2014/main" id="{D86062CF-65A1-C760-27B3-DC950925EBF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898893" y="-1160556"/>
                    <a:ext cx="3810000" cy="16383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cxnSp>
              <p:nvCxnSpPr>
                <p:cNvPr id="4152" name="Straight Arrow Connector 4151">
                  <a:extLst>
                    <a:ext uri="{FF2B5EF4-FFF2-40B4-BE49-F238E27FC236}">
                      <a16:creationId xmlns:a16="http://schemas.microsoft.com/office/drawing/2014/main" id="{EEABEDC7-C3AF-58A1-C3A7-87644838EB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8668" y="5260376"/>
                  <a:ext cx="323372" cy="783"/>
                </a:xfrm>
                <a:prstGeom prst="straightConnector1">
                  <a:avLst/>
                </a:prstGeom>
                <a:ln w="1905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153" name="Straight Arrow Connector 4152">
                  <a:extLst>
                    <a:ext uri="{FF2B5EF4-FFF2-40B4-BE49-F238E27FC236}">
                      <a16:creationId xmlns:a16="http://schemas.microsoft.com/office/drawing/2014/main" id="{F69EB1E5-E324-A566-CDA5-F6296B0EB3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640328" y="5256719"/>
                  <a:ext cx="323372" cy="783"/>
                </a:xfrm>
                <a:prstGeom prst="straightConnector1">
                  <a:avLst/>
                </a:prstGeom>
                <a:ln w="1905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161" name="TextBox 4160">
                <a:extLst>
                  <a:ext uri="{FF2B5EF4-FFF2-40B4-BE49-F238E27FC236}">
                    <a16:creationId xmlns:a16="http://schemas.microsoft.com/office/drawing/2014/main" id="{81697AA4-7A03-BD00-BD8D-4F1E732306F1}"/>
                  </a:ext>
                </a:extLst>
              </p:cNvPr>
              <p:cNvSpPr txBox="1"/>
              <p:nvPr/>
            </p:nvSpPr>
            <p:spPr>
              <a:xfrm>
                <a:off x="4851008" y="4897609"/>
                <a:ext cx="55016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Spectral deconvolution (pseudospectra)</a:t>
                </a:r>
                <a:endParaRPr lang="en-NL" b="1" dirty="0"/>
              </a:p>
            </p:txBody>
          </p:sp>
        </p:grpSp>
      </p:grpSp>
      <p:grpSp>
        <p:nvGrpSpPr>
          <p:cNvPr id="4173" name="Group 4172">
            <a:extLst>
              <a:ext uri="{FF2B5EF4-FFF2-40B4-BE49-F238E27FC236}">
                <a16:creationId xmlns:a16="http://schemas.microsoft.com/office/drawing/2014/main" id="{9D53C176-51AD-6187-C6C4-416469A9AF7D}"/>
              </a:ext>
            </a:extLst>
          </p:cNvPr>
          <p:cNvGrpSpPr/>
          <p:nvPr/>
        </p:nvGrpSpPr>
        <p:grpSpPr>
          <a:xfrm>
            <a:off x="1058443" y="3395734"/>
            <a:ext cx="6035677" cy="1322383"/>
            <a:chOff x="4926753" y="3219150"/>
            <a:chExt cx="6035677" cy="1322383"/>
          </a:xfrm>
        </p:grpSpPr>
        <p:pic>
          <p:nvPicPr>
            <p:cNvPr id="4165" name="Picture 4164">
              <a:extLst>
                <a:ext uri="{FF2B5EF4-FFF2-40B4-BE49-F238E27FC236}">
                  <a16:creationId xmlns:a16="http://schemas.microsoft.com/office/drawing/2014/main" id="{3B738F70-648B-E7FA-F770-A844DC63E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224272" y="3566088"/>
              <a:ext cx="2796782" cy="975445"/>
            </a:xfrm>
            <a:prstGeom prst="rect">
              <a:avLst/>
            </a:prstGeom>
          </p:spPr>
        </p:pic>
        <p:pic>
          <p:nvPicPr>
            <p:cNvPr id="4167" name="Picture 4166">
              <a:extLst>
                <a:ext uri="{FF2B5EF4-FFF2-40B4-BE49-F238E27FC236}">
                  <a16:creationId xmlns:a16="http://schemas.microsoft.com/office/drawing/2014/main" id="{813D1224-36E2-8770-4D75-9EF69E062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313450" y="3642144"/>
              <a:ext cx="2648980" cy="823332"/>
            </a:xfrm>
            <a:prstGeom prst="rect">
              <a:avLst/>
            </a:prstGeom>
          </p:spPr>
        </p:pic>
        <p:sp>
          <p:nvSpPr>
            <p:cNvPr id="4171" name="TextBox 4170">
              <a:extLst>
                <a:ext uri="{FF2B5EF4-FFF2-40B4-BE49-F238E27FC236}">
                  <a16:creationId xmlns:a16="http://schemas.microsoft.com/office/drawing/2014/main" id="{96EDB4FD-A9C8-BF9D-3BAF-DFDE8DBB6393}"/>
                </a:ext>
              </a:extLst>
            </p:cNvPr>
            <p:cNvSpPr txBox="1"/>
            <p:nvPr/>
          </p:nvSpPr>
          <p:spPr>
            <a:xfrm>
              <a:off x="4926753" y="3219150"/>
              <a:ext cx="550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Predicted spectral library</a:t>
              </a:r>
              <a:endParaRPr lang="en-NL" b="1" dirty="0"/>
            </a:p>
          </p:txBody>
        </p:sp>
      </p:grpSp>
      <p:sp>
        <p:nvSpPr>
          <p:cNvPr id="4176" name="TextBox 4175">
            <a:extLst>
              <a:ext uri="{FF2B5EF4-FFF2-40B4-BE49-F238E27FC236}">
                <a16:creationId xmlns:a16="http://schemas.microsoft.com/office/drawing/2014/main" id="{74C86461-DB45-B6F1-1263-3125FCD967A8}"/>
              </a:ext>
            </a:extLst>
          </p:cNvPr>
          <p:cNvSpPr txBox="1"/>
          <p:nvPr/>
        </p:nvSpPr>
        <p:spPr>
          <a:xfrm>
            <a:off x="7732483" y="2130242"/>
            <a:ext cx="3751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Sensitivity and </a:t>
            </a:r>
            <a:r>
              <a:rPr lang="en-US" sz="2000" b="1" dirty="0" err="1"/>
              <a:t>time+resources</a:t>
            </a:r>
            <a:endParaRPr lang="en-NL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44708C-212C-F12B-5065-67EFB9311E28}"/>
              </a:ext>
            </a:extLst>
          </p:cNvPr>
          <p:cNvSpPr txBox="1"/>
          <p:nvPr/>
        </p:nvSpPr>
        <p:spPr>
          <a:xfrm>
            <a:off x="353259" y="6496641"/>
            <a:ext cx="10792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Kong et al. Nature Methods</a:t>
            </a:r>
            <a:r>
              <a:rPr lang="en-US" sz="1200" dirty="0"/>
              <a:t> (2017); </a:t>
            </a:r>
            <a:r>
              <a:rPr lang="en-US" sz="1200" i="1" dirty="0" err="1"/>
              <a:t>Demichev</a:t>
            </a:r>
            <a:r>
              <a:rPr lang="en-US" sz="1200" dirty="0"/>
              <a:t> </a:t>
            </a:r>
            <a:r>
              <a:rPr lang="en-US" sz="1200" i="1" dirty="0"/>
              <a:t>et al. Nature methods</a:t>
            </a:r>
            <a:r>
              <a:rPr lang="en-US" sz="1200" dirty="0"/>
              <a:t> (2019)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63768D8-CB78-303F-FA5D-C9CBFFE2D1F0}"/>
              </a:ext>
            </a:extLst>
          </p:cNvPr>
          <p:cNvCxnSpPr/>
          <p:nvPr/>
        </p:nvCxnSpPr>
        <p:spPr>
          <a:xfrm>
            <a:off x="1167957" y="3348006"/>
            <a:ext cx="5728143" cy="32856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803551D-9B1C-F01E-594A-ECA15B990EAD}"/>
              </a:ext>
            </a:extLst>
          </p:cNvPr>
          <p:cNvCxnSpPr/>
          <p:nvPr/>
        </p:nvCxnSpPr>
        <p:spPr>
          <a:xfrm>
            <a:off x="1167956" y="4803205"/>
            <a:ext cx="5728143" cy="32856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355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A9A04-69D5-5D16-5675-B48F1EDBD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3337"/>
            <a:ext cx="11211046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Modification search in DIA – theoretical analysis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3BA88-9227-D8CF-774C-AE285D358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662"/>
            <a:ext cx="10515600" cy="5013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latin typeface="Corbel" panose="020B0503020204020204" pitchFamily="34" charset="0"/>
              </a:rPr>
              <a:t>Root cause of issues for identification of modified peptides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Computational limits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Ambiguity</a:t>
            </a:r>
          </a:p>
          <a:p>
            <a:pPr marL="0" indent="0">
              <a:buNone/>
            </a:pPr>
            <a:r>
              <a:rPr lang="en-US" b="1" dirty="0">
                <a:latin typeface="Corbel" panose="020B0503020204020204" pitchFamily="34" charset="0"/>
              </a:rPr>
              <a:t>Increased ambiguity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</a:t>
            </a:r>
            <a:r>
              <a:rPr lang="en-US" sz="2800" dirty="0">
                <a:latin typeface="Corbel" panose="020B0503020204020204" pitchFamily="34" charset="0"/>
              </a:rPr>
              <a:t>No exact precursor info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</a:t>
            </a:r>
            <a:r>
              <a:rPr lang="en-US" sz="2800" dirty="0">
                <a:latin typeface="Corbel" panose="020B0503020204020204" pitchFamily="34" charset="0"/>
              </a:rPr>
              <a:t>Chimeric spectra</a:t>
            </a:r>
          </a:p>
          <a:p>
            <a:pPr marL="0" indent="0">
              <a:buNone/>
            </a:pPr>
            <a:r>
              <a:rPr lang="en-US" b="1" dirty="0">
                <a:latin typeface="Corbel" panose="020B0503020204020204" pitchFamily="34" charset="0"/>
              </a:rPr>
              <a:t>Peptide centric approach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</a:t>
            </a:r>
            <a:r>
              <a:rPr lang="en-US" sz="2800" dirty="0">
                <a:latin typeface="Corbel" panose="020B0503020204020204" pitchFamily="34" charset="0"/>
              </a:rPr>
              <a:t>Computational speed and m</a:t>
            </a:r>
            <a:r>
              <a:rPr lang="en-US" dirty="0">
                <a:latin typeface="Corbel" panose="020B0503020204020204" pitchFamily="34" charset="0"/>
              </a:rPr>
              <a:t>emory</a:t>
            </a:r>
            <a:endParaRPr lang="en-US" sz="2800" dirty="0">
              <a:latin typeface="Corbel" panose="020B050302020402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Corbel" panose="020B0503020204020204" pitchFamily="34" charset="0"/>
              </a:rPr>
              <a:t>Modified peptides behave different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</a:t>
            </a:r>
            <a:r>
              <a:rPr lang="en-US" sz="2800" dirty="0">
                <a:latin typeface="Corbel" panose="020B0503020204020204" pitchFamily="34" charset="0"/>
              </a:rPr>
              <a:t>Prediction accuracy for spectral library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742DC3-1FE7-6711-47C9-31790CA9F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11</a:t>
            </a:fld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85739E5-8C41-37FD-0E27-6E3B7D5AA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9865" y="2987030"/>
            <a:ext cx="2224739" cy="10936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EF5D759-2ECC-ECE5-B943-7867D9247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9865" y="4300775"/>
            <a:ext cx="2219904" cy="125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19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6B38F-6B05-0921-2F77-FC15C4D63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 descr="Chart&#10;&#10;Description automatically generated with low confidence">
            <a:extLst>
              <a:ext uri="{FF2B5EF4-FFF2-40B4-BE49-F238E27FC236}">
                <a16:creationId xmlns:a16="http://schemas.microsoft.com/office/drawing/2014/main" id="{D70BA866-D40A-DD33-D454-E649ED74EE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69" t="12828" r="37412" b="64409"/>
          <a:stretch/>
        </p:blipFill>
        <p:spPr>
          <a:xfrm>
            <a:off x="1305106" y="2004573"/>
            <a:ext cx="2652279" cy="181230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51CFF44-0E87-84C9-38CF-F2004DB3BD5F}"/>
              </a:ext>
            </a:extLst>
          </p:cNvPr>
          <p:cNvGrpSpPr/>
          <p:nvPr/>
        </p:nvGrpSpPr>
        <p:grpSpPr>
          <a:xfrm>
            <a:off x="4962186" y="2046623"/>
            <a:ext cx="2652279" cy="1728665"/>
            <a:chOff x="8416024" y="2738873"/>
            <a:chExt cx="2652279" cy="1728665"/>
          </a:xfrm>
        </p:grpSpPr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CAA0B990-8D3B-5CB7-6CCF-8C05C8569A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300" t="37952" r="16583" b="40524"/>
            <a:stretch/>
          </p:blipFill>
          <p:spPr>
            <a:xfrm>
              <a:off x="8416024" y="2738873"/>
              <a:ext cx="2652279" cy="172866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393CA91-CB17-F1CE-3E0E-1F5B19515FE8}"/>
                </a:ext>
              </a:extLst>
            </p:cNvPr>
            <p:cNvSpPr txBox="1"/>
            <p:nvPr/>
          </p:nvSpPr>
          <p:spPr>
            <a:xfrm>
              <a:off x="9560559" y="2913900"/>
              <a:ext cx="102362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/>
                <a:t>DDA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913A4B-A7A5-7E70-8354-7CCC892FB345}"/>
              </a:ext>
            </a:extLst>
          </p:cNvPr>
          <p:cNvGrpSpPr/>
          <p:nvPr/>
        </p:nvGrpSpPr>
        <p:grpSpPr>
          <a:xfrm>
            <a:off x="8158913" y="2040317"/>
            <a:ext cx="2652279" cy="1657176"/>
            <a:chOff x="8503401" y="4460911"/>
            <a:chExt cx="2652279" cy="1657176"/>
          </a:xfrm>
        </p:grpSpPr>
        <p:pic>
          <p:nvPicPr>
            <p:cNvPr id="10" name="Picture 9" descr="Chart&#10;&#10;Description automatically generated with low confidence">
              <a:extLst>
                <a:ext uri="{FF2B5EF4-FFF2-40B4-BE49-F238E27FC236}">
                  <a16:creationId xmlns:a16="http://schemas.microsoft.com/office/drawing/2014/main" id="{191AECC7-B8E5-C91A-9688-81B9A3E62F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445" t="13047" r="14236" b="66139"/>
            <a:stretch/>
          </p:blipFill>
          <p:spPr>
            <a:xfrm>
              <a:off x="8503401" y="4460911"/>
              <a:ext cx="2652279" cy="1657176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174C249-8F28-8F30-8170-18619266418E}"/>
                </a:ext>
              </a:extLst>
            </p:cNvPr>
            <p:cNvSpPr txBox="1"/>
            <p:nvPr/>
          </p:nvSpPr>
          <p:spPr>
            <a:xfrm>
              <a:off x="9560559" y="4584399"/>
              <a:ext cx="89408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/>
                <a:t>DIA</a:t>
              </a: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75BA57A-E87D-DAA4-395A-BD8D3A862DA1}"/>
              </a:ext>
            </a:extLst>
          </p:cNvPr>
          <p:cNvCxnSpPr>
            <a:cxnSpLocks/>
          </p:cNvCxnSpPr>
          <p:nvPr/>
        </p:nvCxnSpPr>
        <p:spPr>
          <a:xfrm>
            <a:off x="4180916" y="2910956"/>
            <a:ext cx="6299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221EBC7-1685-2F87-91AA-9E71382958C3}"/>
              </a:ext>
            </a:extLst>
          </p:cNvPr>
          <p:cNvSpPr/>
          <p:nvPr/>
        </p:nvSpPr>
        <p:spPr>
          <a:xfrm rot="16001988">
            <a:off x="2039258" y="2163805"/>
            <a:ext cx="239636" cy="149869"/>
          </a:xfrm>
          <a:custGeom>
            <a:avLst/>
            <a:gdLst>
              <a:gd name="connsiteX0" fmla="*/ 0 w 239636"/>
              <a:gd name="connsiteY0" fmla="*/ 107336 h 149869"/>
              <a:gd name="connsiteX1" fmla="*/ 151349 w 239636"/>
              <a:gd name="connsiteY1" fmla="*/ 145173 h 149869"/>
              <a:gd name="connsiteX2" fmla="*/ 88287 w 239636"/>
              <a:gd name="connsiteY2" fmla="*/ 12743 h 149869"/>
              <a:gd name="connsiteX3" fmla="*/ 239636 w 239636"/>
              <a:gd name="connsiteY3" fmla="*/ 12743 h 14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636" h="149869">
                <a:moveTo>
                  <a:pt x="0" y="107336"/>
                </a:moveTo>
                <a:cubicBezTo>
                  <a:pt x="68317" y="134137"/>
                  <a:pt x="136635" y="160939"/>
                  <a:pt x="151349" y="145173"/>
                </a:cubicBezTo>
                <a:cubicBezTo>
                  <a:pt x="166064" y="129408"/>
                  <a:pt x="73573" y="34815"/>
                  <a:pt x="88287" y="12743"/>
                </a:cubicBezTo>
                <a:cubicBezTo>
                  <a:pt x="103002" y="-9329"/>
                  <a:pt x="171319" y="1707"/>
                  <a:pt x="239636" y="12743"/>
                </a:cubicBezTo>
              </a:path>
            </a:pathLst>
          </a:custGeom>
          <a:ln w="38100">
            <a:solidFill>
              <a:srgbClr val="F2B342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A980C-4984-2DE2-77C8-313B5F3E02A1}"/>
              </a:ext>
            </a:extLst>
          </p:cNvPr>
          <p:cNvSpPr/>
          <p:nvPr/>
        </p:nvSpPr>
        <p:spPr>
          <a:xfrm rot="16001988">
            <a:off x="2659896" y="1937516"/>
            <a:ext cx="239636" cy="149869"/>
          </a:xfrm>
          <a:custGeom>
            <a:avLst/>
            <a:gdLst>
              <a:gd name="connsiteX0" fmla="*/ 0 w 239636"/>
              <a:gd name="connsiteY0" fmla="*/ 107336 h 149869"/>
              <a:gd name="connsiteX1" fmla="*/ 151349 w 239636"/>
              <a:gd name="connsiteY1" fmla="*/ 145173 h 149869"/>
              <a:gd name="connsiteX2" fmla="*/ 88287 w 239636"/>
              <a:gd name="connsiteY2" fmla="*/ 12743 h 149869"/>
              <a:gd name="connsiteX3" fmla="*/ 239636 w 239636"/>
              <a:gd name="connsiteY3" fmla="*/ 12743 h 14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636" h="149869">
                <a:moveTo>
                  <a:pt x="0" y="107336"/>
                </a:moveTo>
                <a:cubicBezTo>
                  <a:pt x="68317" y="134137"/>
                  <a:pt x="136635" y="160939"/>
                  <a:pt x="151349" y="145173"/>
                </a:cubicBezTo>
                <a:cubicBezTo>
                  <a:pt x="166064" y="129408"/>
                  <a:pt x="73573" y="34815"/>
                  <a:pt x="88287" y="12743"/>
                </a:cubicBezTo>
                <a:cubicBezTo>
                  <a:pt x="103002" y="-9329"/>
                  <a:pt x="171319" y="1707"/>
                  <a:pt x="239636" y="12743"/>
                </a:cubicBezTo>
              </a:path>
            </a:pathLst>
          </a:custGeom>
          <a:ln w="38100">
            <a:solidFill>
              <a:srgbClr val="06979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D71A926-F1E3-5AC3-835C-EAA7D9B02A69}"/>
              </a:ext>
            </a:extLst>
          </p:cNvPr>
          <p:cNvSpPr/>
          <p:nvPr/>
        </p:nvSpPr>
        <p:spPr>
          <a:xfrm rot="16001988">
            <a:off x="3039321" y="2444568"/>
            <a:ext cx="239636" cy="149869"/>
          </a:xfrm>
          <a:custGeom>
            <a:avLst/>
            <a:gdLst>
              <a:gd name="connsiteX0" fmla="*/ 0 w 239636"/>
              <a:gd name="connsiteY0" fmla="*/ 107336 h 149869"/>
              <a:gd name="connsiteX1" fmla="*/ 151349 w 239636"/>
              <a:gd name="connsiteY1" fmla="*/ 145173 h 149869"/>
              <a:gd name="connsiteX2" fmla="*/ 88287 w 239636"/>
              <a:gd name="connsiteY2" fmla="*/ 12743 h 149869"/>
              <a:gd name="connsiteX3" fmla="*/ 239636 w 239636"/>
              <a:gd name="connsiteY3" fmla="*/ 12743 h 14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636" h="149869">
                <a:moveTo>
                  <a:pt x="0" y="107336"/>
                </a:moveTo>
                <a:cubicBezTo>
                  <a:pt x="68317" y="134137"/>
                  <a:pt x="136635" y="160939"/>
                  <a:pt x="151349" y="145173"/>
                </a:cubicBezTo>
                <a:cubicBezTo>
                  <a:pt x="166064" y="129408"/>
                  <a:pt x="73573" y="34815"/>
                  <a:pt x="88287" y="12743"/>
                </a:cubicBezTo>
                <a:cubicBezTo>
                  <a:pt x="103002" y="-9329"/>
                  <a:pt x="171319" y="1707"/>
                  <a:pt x="239636" y="12743"/>
                </a:cubicBezTo>
              </a:path>
            </a:pathLst>
          </a:custGeom>
          <a:ln w="38100">
            <a:solidFill>
              <a:srgbClr val="825CA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BF044F5-620E-23A8-32D5-4302F9E2F679}"/>
              </a:ext>
            </a:extLst>
          </p:cNvPr>
          <p:cNvSpPr/>
          <p:nvPr/>
        </p:nvSpPr>
        <p:spPr>
          <a:xfrm rot="16001988">
            <a:off x="3541720" y="2582135"/>
            <a:ext cx="239636" cy="149869"/>
          </a:xfrm>
          <a:custGeom>
            <a:avLst/>
            <a:gdLst>
              <a:gd name="connsiteX0" fmla="*/ 0 w 239636"/>
              <a:gd name="connsiteY0" fmla="*/ 107336 h 149869"/>
              <a:gd name="connsiteX1" fmla="*/ 151349 w 239636"/>
              <a:gd name="connsiteY1" fmla="*/ 145173 h 149869"/>
              <a:gd name="connsiteX2" fmla="*/ 88287 w 239636"/>
              <a:gd name="connsiteY2" fmla="*/ 12743 h 149869"/>
              <a:gd name="connsiteX3" fmla="*/ 239636 w 239636"/>
              <a:gd name="connsiteY3" fmla="*/ 12743 h 14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636" h="149869">
                <a:moveTo>
                  <a:pt x="0" y="107336"/>
                </a:moveTo>
                <a:cubicBezTo>
                  <a:pt x="68317" y="134137"/>
                  <a:pt x="136635" y="160939"/>
                  <a:pt x="151349" y="145173"/>
                </a:cubicBezTo>
                <a:cubicBezTo>
                  <a:pt x="166064" y="129408"/>
                  <a:pt x="73573" y="34815"/>
                  <a:pt x="88287" y="12743"/>
                </a:cubicBezTo>
                <a:cubicBezTo>
                  <a:pt x="103002" y="-9329"/>
                  <a:pt x="171319" y="1707"/>
                  <a:pt x="239636" y="12743"/>
                </a:cubicBezTo>
              </a:path>
            </a:pathLst>
          </a:custGeom>
          <a:ln w="38100">
            <a:solidFill>
              <a:srgbClr val="5194CD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316C380-0AA0-169C-7C96-59D7FB1653F9}"/>
              </a:ext>
            </a:extLst>
          </p:cNvPr>
          <p:cNvSpPr/>
          <p:nvPr/>
        </p:nvSpPr>
        <p:spPr>
          <a:xfrm rot="16001988">
            <a:off x="6707843" y="2155254"/>
            <a:ext cx="239636" cy="149869"/>
          </a:xfrm>
          <a:custGeom>
            <a:avLst/>
            <a:gdLst>
              <a:gd name="connsiteX0" fmla="*/ 0 w 239636"/>
              <a:gd name="connsiteY0" fmla="*/ 107336 h 149869"/>
              <a:gd name="connsiteX1" fmla="*/ 151349 w 239636"/>
              <a:gd name="connsiteY1" fmla="*/ 145173 h 149869"/>
              <a:gd name="connsiteX2" fmla="*/ 88287 w 239636"/>
              <a:gd name="connsiteY2" fmla="*/ 12743 h 149869"/>
              <a:gd name="connsiteX3" fmla="*/ 239636 w 239636"/>
              <a:gd name="connsiteY3" fmla="*/ 12743 h 14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636" h="149869">
                <a:moveTo>
                  <a:pt x="0" y="107336"/>
                </a:moveTo>
                <a:cubicBezTo>
                  <a:pt x="68317" y="134137"/>
                  <a:pt x="136635" y="160939"/>
                  <a:pt x="151349" y="145173"/>
                </a:cubicBezTo>
                <a:cubicBezTo>
                  <a:pt x="166064" y="129408"/>
                  <a:pt x="73573" y="34815"/>
                  <a:pt x="88287" y="12743"/>
                </a:cubicBezTo>
                <a:cubicBezTo>
                  <a:pt x="103002" y="-9329"/>
                  <a:pt x="171319" y="1707"/>
                  <a:pt x="239636" y="12743"/>
                </a:cubicBezTo>
              </a:path>
            </a:pathLst>
          </a:custGeom>
          <a:ln w="38100">
            <a:solidFill>
              <a:srgbClr val="06979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4439B4E-EDDA-C038-0C98-5C4019EAC363}"/>
              </a:ext>
            </a:extLst>
          </p:cNvPr>
          <p:cNvSpPr/>
          <p:nvPr/>
        </p:nvSpPr>
        <p:spPr>
          <a:xfrm rot="16001988">
            <a:off x="9733360" y="2163806"/>
            <a:ext cx="239636" cy="149869"/>
          </a:xfrm>
          <a:custGeom>
            <a:avLst/>
            <a:gdLst>
              <a:gd name="connsiteX0" fmla="*/ 0 w 239636"/>
              <a:gd name="connsiteY0" fmla="*/ 107336 h 149869"/>
              <a:gd name="connsiteX1" fmla="*/ 151349 w 239636"/>
              <a:gd name="connsiteY1" fmla="*/ 145173 h 149869"/>
              <a:gd name="connsiteX2" fmla="*/ 88287 w 239636"/>
              <a:gd name="connsiteY2" fmla="*/ 12743 h 149869"/>
              <a:gd name="connsiteX3" fmla="*/ 239636 w 239636"/>
              <a:gd name="connsiteY3" fmla="*/ 12743 h 14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636" h="149869">
                <a:moveTo>
                  <a:pt x="0" y="107336"/>
                </a:moveTo>
                <a:cubicBezTo>
                  <a:pt x="68317" y="134137"/>
                  <a:pt x="136635" y="160939"/>
                  <a:pt x="151349" y="145173"/>
                </a:cubicBezTo>
                <a:cubicBezTo>
                  <a:pt x="166064" y="129408"/>
                  <a:pt x="73573" y="34815"/>
                  <a:pt x="88287" y="12743"/>
                </a:cubicBezTo>
                <a:cubicBezTo>
                  <a:pt x="103002" y="-9329"/>
                  <a:pt x="171319" y="1707"/>
                  <a:pt x="239636" y="12743"/>
                </a:cubicBezTo>
              </a:path>
            </a:pathLst>
          </a:custGeom>
          <a:ln w="38100">
            <a:solidFill>
              <a:srgbClr val="F2B342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B0877EC-36F7-9F24-8DF1-F99939286A89}"/>
              </a:ext>
            </a:extLst>
          </p:cNvPr>
          <p:cNvSpPr/>
          <p:nvPr/>
        </p:nvSpPr>
        <p:spPr>
          <a:xfrm rot="16001988">
            <a:off x="9411230" y="2022782"/>
            <a:ext cx="239636" cy="149869"/>
          </a:xfrm>
          <a:custGeom>
            <a:avLst/>
            <a:gdLst>
              <a:gd name="connsiteX0" fmla="*/ 0 w 239636"/>
              <a:gd name="connsiteY0" fmla="*/ 107336 h 149869"/>
              <a:gd name="connsiteX1" fmla="*/ 151349 w 239636"/>
              <a:gd name="connsiteY1" fmla="*/ 145173 h 149869"/>
              <a:gd name="connsiteX2" fmla="*/ 88287 w 239636"/>
              <a:gd name="connsiteY2" fmla="*/ 12743 h 149869"/>
              <a:gd name="connsiteX3" fmla="*/ 239636 w 239636"/>
              <a:gd name="connsiteY3" fmla="*/ 12743 h 14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636" h="149869">
                <a:moveTo>
                  <a:pt x="0" y="107336"/>
                </a:moveTo>
                <a:cubicBezTo>
                  <a:pt x="68317" y="134137"/>
                  <a:pt x="136635" y="160939"/>
                  <a:pt x="151349" y="145173"/>
                </a:cubicBezTo>
                <a:cubicBezTo>
                  <a:pt x="166064" y="129408"/>
                  <a:pt x="73573" y="34815"/>
                  <a:pt x="88287" y="12743"/>
                </a:cubicBezTo>
                <a:cubicBezTo>
                  <a:pt x="103002" y="-9329"/>
                  <a:pt x="171319" y="1707"/>
                  <a:pt x="239636" y="12743"/>
                </a:cubicBezTo>
              </a:path>
            </a:pathLst>
          </a:custGeom>
          <a:ln w="38100">
            <a:solidFill>
              <a:srgbClr val="06979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956BC51-94C7-5EFE-9B2B-929FC8F88DAD}"/>
              </a:ext>
            </a:extLst>
          </p:cNvPr>
          <p:cNvSpPr/>
          <p:nvPr/>
        </p:nvSpPr>
        <p:spPr>
          <a:xfrm rot="16001988">
            <a:off x="9117078" y="2061451"/>
            <a:ext cx="239636" cy="149869"/>
          </a:xfrm>
          <a:custGeom>
            <a:avLst/>
            <a:gdLst>
              <a:gd name="connsiteX0" fmla="*/ 0 w 239636"/>
              <a:gd name="connsiteY0" fmla="*/ 107336 h 149869"/>
              <a:gd name="connsiteX1" fmla="*/ 151349 w 239636"/>
              <a:gd name="connsiteY1" fmla="*/ 145173 h 149869"/>
              <a:gd name="connsiteX2" fmla="*/ 88287 w 239636"/>
              <a:gd name="connsiteY2" fmla="*/ 12743 h 149869"/>
              <a:gd name="connsiteX3" fmla="*/ 239636 w 239636"/>
              <a:gd name="connsiteY3" fmla="*/ 12743 h 14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636" h="149869">
                <a:moveTo>
                  <a:pt x="0" y="107336"/>
                </a:moveTo>
                <a:cubicBezTo>
                  <a:pt x="68317" y="134137"/>
                  <a:pt x="136635" y="160939"/>
                  <a:pt x="151349" y="145173"/>
                </a:cubicBezTo>
                <a:cubicBezTo>
                  <a:pt x="166064" y="129408"/>
                  <a:pt x="73573" y="34815"/>
                  <a:pt x="88287" y="12743"/>
                </a:cubicBezTo>
                <a:cubicBezTo>
                  <a:pt x="103002" y="-9329"/>
                  <a:pt x="171319" y="1707"/>
                  <a:pt x="239636" y="12743"/>
                </a:cubicBezTo>
              </a:path>
            </a:pathLst>
          </a:custGeom>
          <a:ln w="38100">
            <a:solidFill>
              <a:srgbClr val="825CA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5960C61-11D5-3059-4E96-50A60063CCF7}"/>
              </a:ext>
            </a:extLst>
          </p:cNvPr>
          <p:cNvSpPr/>
          <p:nvPr/>
        </p:nvSpPr>
        <p:spPr>
          <a:xfrm rot="16001988">
            <a:off x="8965516" y="2251918"/>
            <a:ext cx="239636" cy="149869"/>
          </a:xfrm>
          <a:custGeom>
            <a:avLst/>
            <a:gdLst>
              <a:gd name="connsiteX0" fmla="*/ 0 w 239636"/>
              <a:gd name="connsiteY0" fmla="*/ 107336 h 149869"/>
              <a:gd name="connsiteX1" fmla="*/ 151349 w 239636"/>
              <a:gd name="connsiteY1" fmla="*/ 145173 h 149869"/>
              <a:gd name="connsiteX2" fmla="*/ 88287 w 239636"/>
              <a:gd name="connsiteY2" fmla="*/ 12743 h 149869"/>
              <a:gd name="connsiteX3" fmla="*/ 239636 w 239636"/>
              <a:gd name="connsiteY3" fmla="*/ 12743 h 14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636" h="149869">
                <a:moveTo>
                  <a:pt x="0" y="107336"/>
                </a:moveTo>
                <a:cubicBezTo>
                  <a:pt x="68317" y="134137"/>
                  <a:pt x="136635" y="160939"/>
                  <a:pt x="151349" y="145173"/>
                </a:cubicBezTo>
                <a:cubicBezTo>
                  <a:pt x="166064" y="129408"/>
                  <a:pt x="73573" y="34815"/>
                  <a:pt x="88287" y="12743"/>
                </a:cubicBezTo>
                <a:cubicBezTo>
                  <a:pt x="103002" y="-9329"/>
                  <a:pt x="171319" y="1707"/>
                  <a:pt x="239636" y="12743"/>
                </a:cubicBezTo>
              </a:path>
            </a:pathLst>
          </a:custGeom>
          <a:ln w="38100">
            <a:solidFill>
              <a:srgbClr val="5194CD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0E9B17-202D-782A-F5E8-CFFDF75F2B79}"/>
              </a:ext>
            </a:extLst>
          </p:cNvPr>
          <p:cNvSpPr txBox="1"/>
          <p:nvPr/>
        </p:nvSpPr>
        <p:spPr>
          <a:xfrm>
            <a:off x="2484409" y="1564927"/>
            <a:ext cx="1023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/>
              <a:t>MS1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2C424E-A416-FB16-5124-EAF6EA354B07}"/>
              </a:ext>
            </a:extLst>
          </p:cNvPr>
          <p:cNvSpPr txBox="1"/>
          <p:nvPr/>
        </p:nvSpPr>
        <p:spPr>
          <a:xfrm>
            <a:off x="7569489" y="1564927"/>
            <a:ext cx="1023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/>
              <a:t>MS2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749A7755-4AA4-5E5B-B73B-5CF80001CE9E}"/>
              </a:ext>
            </a:extLst>
          </p:cNvPr>
          <p:cNvSpPr txBox="1">
            <a:spLocks/>
          </p:cNvSpPr>
          <p:nvPr/>
        </p:nvSpPr>
        <p:spPr>
          <a:xfrm>
            <a:off x="496652" y="136525"/>
            <a:ext cx="10996159" cy="1371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Corbel" panose="020B0503020204020204" pitchFamily="34" charset="0"/>
              </a:rPr>
              <a:t>What are issues with open modification searches, and which are specific to DIA analysis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909121F-0789-DF45-F445-1A825FEB9A84}"/>
              </a:ext>
            </a:extLst>
          </p:cNvPr>
          <p:cNvGrpSpPr/>
          <p:nvPr/>
        </p:nvGrpSpPr>
        <p:grpSpPr>
          <a:xfrm>
            <a:off x="6622764" y="3820981"/>
            <a:ext cx="4407462" cy="2484119"/>
            <a:chOff x="6622764" y="3820981"/>
            <a:chExt cx="4407462" cy="2484119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8A13E9F3-15C2-3AE2-9BF0-81749FDC6FEB}"/>
                </a:ext>
              </a:extLst>
            </p:cNvPr>
            <p:cNvGrpSpPr/>
            <p:nvPr/>
          </p:nvGrpSpPr>
          <p:grpSpPr>
            <a:xfrm>
              <a:off x="6622764" y="3820981"/>
              <a:ext cx="4407462" cy="2484119"/>
              <a:chOff x="6285664" y="4067514"/>
              <a:chExt cx="4407462" cy="2484119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6699E18-D24D-6257-E9DD-7A5BC4102C26}"/>
                  </a:ext>
                </a:extLst>
              </p:cNvPr>
              <p:cNvSpPr/>
              <p:nvPr/>
            </p:nvSpPr>
            <p:spPr>
              <a:xfrm>
                <a:off x="6285665" y="4067514"/>
                <a:ext cx="4407461" cy="248411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2CB62B63-01A5-96AB-CC96-8921EBBF624E}"/>
                  </a:ext>
                </a:extLst>
              </p:cNvPr>
              <p:cNvSpPr txBox="1"/>
              <p:nvPr/>
            </p:nvSpPr>
            <p:spPr>
              <a:xfrm>
                <a:off x="6285664" y="4166574"/>
                <a:ext cx="440746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/>
                  <a:t>Computational limits</a:t>
                </a:r>
                <a:endParaRPr lang="en-NL" sz="3200" b="1" dirty="0"/>
              </a:p>
            </p:txBody>
          </p:sp>
        </p:grp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EC2B85A-A274-0A47-0464-BB1DF1E74AF3}"/>
                </a:ext>
              </a:extLst>
            </p:cNvPr>
            <p:cNvSpPr/>
            <p:nvPr/>
          </p:nvSpPr>
          <p:spPr>
            <a:xfrm>
              <a:off x="7683350" y="6105900"/>
              <a:ext cx="75919" cy="7591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933CC28D-81B5-D75E-A5F3-ED27AAEA7D6F}"/>
                </a:ext>
              </a:extLst>
            </p:cNvPr>
            <p:cNvSpPr/>
            <p:nvPr/>
          </p:nvSpPr>
          <p:spPr>
            <a:xfrm>
              <a:off x="9258183" y="4570535"/>
              <a:ext cx="1655025" cy="1655025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Search space</a:t>
              </a:r>
              <a:endParaRPr lang="en-NL" b="1" dirty="0">
                <a:solidFill>
                  <a:schemeClr val="tx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9594023-77F4-4163-5FF1-B62407B6F461}"/>
                </a:ext>
              </a:extLst>
            </p:cNvPr>
            <p:cNvSpPr txBox="1"/>
            <p:nvPr/>
          </p:nvSpPr>
          <p:spPr>
            <a:xfrm>
              <a:off x="6751576" y="5576323"/>
              <a:ext cx="22968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Without modifications</a:t>
              </a:r>
              <a:endParaRPr lang="en-NL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B9E3653-4CAB-9B99-30CC-6AA07737EF14}"/>
                </a:ext>
              </a:extLst>
            </p:cNvPr>
            <p:cNvSpPr txBox="1"/>
            <p:nvPr/>
          </p:nvSpPr>
          <p:spPr>
            <a:xfrm>
              <a:off x="7203858" y="4693708"/>
              <a:ext cx="22968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With modifications</a:t>
              </a:r>
              <a:endParaRPr lang="en-NL" dirty="0"/>
            </a:p>
          </p:txBody>
        </p:sp>
        <p:cxnSp>
          <p:nvCxnSpPr>
            <p:cNvPr id="59" name="Connector: Curved 58">
              <a:extLst>
                <a:ext uri="{FF2B5EF4-FFF2-40B4-BE49-F238E27FC236}">
                  <a16:creationId xmlns:a16="http://schemas.microsoft.com/office/drawing/2014/main" id="{7CCAD370-E013-9F36-5486-E0A4F05CA974}"/>
                </a:ext>
              </a:extLst>
            </p:cNvPr>
            <p:cNvCxnSpPr/>
            <p:nvPr/>
          </p:nvCxnSpPr>
          <p:spPr>
            <a:xfrm>
              <a:off x="8352291" y="5072306"/>
              <a:ext cx="879954" cy="331403"/>
            </a:xfrm>
            <a:prstGeom prst="curvedConnector3">
              <a:avLst>
                <a:gd name="adj1" fmla="val -1957"/>
              </a:avLst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Connector: Curved 60">
              <a:extLst>
                <a:ext uri="{FF2B5EF4-FFF2-40B4-BE49-F238E27FC236}">
                  <a16:creationId xmlns:a16="http://schemas.microsoft.com/office/drawing/2014/main" id="{5CBCE49D-B247-011C-51AA-1DD99AAB01BE}"/>
                </a:ext>
              </a:extLst>
            </p:cNvPr>
            <p:cNvCxnSpPr>
              <a:cxnSpLocks/>
              <a:stCxn id="56" idx="2"/>
              <a:endCxn id="54" idx="3"/>
            </p:cNvCxnSpPr>
            <p:nvPr/>
          </p:nvCxnSpPr>
          <p:spPr>
            <a:xfrm rot="5400000">
              <a:off x="7730537" y="5974387"/>
              <a:ext cx="198205" cy="140740"/>
            </a:xfrm>
            <a:prstGeom prst="curvedConnector2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AA86109-BB3D-E606-8584-74A7284CB596}"/>
              </a:ext>
            </a:extLst>
          </p:cNvPr>
          <p:cNvGrpSpPr/>
          <p:nvPr/>
        </p:nvGrpSpPr>
        <p:grpSpPr>
          <a:xfrm>
            <a:off x="774364" y="3840080"/>
            <a:ext cx="5059681" cy="2484119"/>
            <a:chOff x="6347459" y="3817620"/>
            <a:chExt cx="5059681" cy="2484119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227C95FE-444C-10AE-EE49-4B4222D8A771}"/>
                </a:ext>
              </a:extLst>
            </p:cNvPr>
            <p:cNvGrpSpPr/>
            <p:nvPr/>
          </p:nvGrpSpPr>
          <p:grpSpPr>
            <a:xfrm>
              <a:off x="6347459" y="3817620"/>
              <a:ext cx="5059681" cy="2484119"/>
              <a:chOff x="6347459" y="3817620"/>
              <a:chExt cx="5059681" cy="2484119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2AD57D9F-D603-39D6-70A8-729E2CC3B8FB}"/>
                  </a:ext>
                </a:extLst>
              </p:cNvPr>
              <p:cNvSpPr/>
              <p:nvPr/>
            </p:nvSpPr>
            <p:spPr>
              <a:xfrm>
                <a:off x="6347460" y="3817620"/>
                <a:ext cx="5059680" cy="248411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EBBD040D-5287-68EB-61FA-9683BFD18A7B}"/>
                  </a:ext>
                </a:extLst>
              </p:cNvPr>
              <p:cNvGrpSpPr/>
              <p:nvPr/>
            </p:nvGrpSpPr>
            <p:grpSpPr>
              <a:xfrm>
                <a:off x="6766943" y="4634998"/>
                <a:ext cx="1787853" cy="1510779"/>
                <a:chOff x="2393063" y="4734058"/>
                <a:chExt cx="1787853" cy="1510779"/>
              </a:xfrm>
            </p:grpSpPr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86051F52-F9F5-2E5E-5F6E-730B2F384A00}"/>
                    </a:ext>
                  </a:extLst>
                </p:cNvPr>
                <p:cNvSpPr/>
                <p:nvPr/>
              </p:nvSpPr>
              <p:spPr>
                <a:xfrm rot="16001988">
                  <a:off x="2354954" y="5091505"/>
                  <a:ext cx="239636" cy="149869"/>
                </a:xfrm>
                <a:custGeom>
                  <a:avLst/>
                  <a:gdLst>
                    <a:gd name="connsiteX0" fmla="*/ 0 w 239636"/>
                    <a:gd name="connsiteY0" fmla="*/ 107336 h 149869"/>
                    <a:gd name="connsiteX1" fmla="*/ 151349 w 239636"/>
                    <a:gd name="connsiteY1" fmla="*/ 145173 h 149869"/>
                    <a:gd name="connsiteX2" fmla="*/ 88287 w 239636"/>
                    <a:gd name="connsiteY2" fmla="*/ 12743 h 149869"/>
                    <a:gd name="connsiteX3" fmla="*/ 239636 w 239636"/>
                    <a:gd name="connsiteY3" fmla="*/ 12743 h 149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9636" h="149869">
                      <a:moveTo>
                        <a:pt x="0" y="107336"/>
                      </a:moveTo>
                      <a:cubicBezTo>
                        <a:pt x="68317" y="134137"/>
                        <a:pt x="136635" y="160939"/>
                        <a:pt x="151349" y="145173"/>
                      </a:cubicBezTo>
                      <a:cubicBezTo>
                        <a:pt x="166064" y="129408"/>
                        <a:pt x="73573" y="34815"/>
                        <a:pt x="88287" y="12743"/>
                      </a:cubicBezTo>
                      <a:cubicBezTo>
                        <a:pt x="103002" y="-9329"/>
                        <a:pt x="171319" y="1707"/>
                        <a:pt x="239636" y="12743"/>
                      </a:cubicBezTo>
                    </a:path>
                  </a:pathLst>
                </a:custGeom>
                <a:ln w="38100">
                  <a:solidFill>
                    <a:srgbClr val="F2B342"/>
                  </a:solidFill>
                </a:ln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61A50787-3FDD-296B-FA48-0E30D16ED861}"/>
                    </a:ext>
                  </a:extLst>
                </p:cNvPr>
                <p:cNvSpPr/>
                <p:nvPr/>
              </p:nvSpPr>
              <p:spPr>
                <a:xfrm rot="16001988">
                  <a:off x="2354952" y="6022252"/>
                  <a:ext cx="239636" cy="149869"/>
                </a:xfrm>
                <a:custGeom>
                  <a:avLst/>
                  <a:gdLst>
                    <a:gd name="connsiteX0" fmla="*/ 0 w 239636"/>
                    <a:gd name="connsiteY0" fmla="*/ 107336 h 149869"/>
                    <a:gd name="connsiteX1" fmla="*/ 151349 w 239636"/>
                    <a:gd name="connsiteY1" fmla="*/ 145173 h 149869"/>
                    <a:gd name="connsiteX2" fmla="*/ 88287 w 239636"/>
                    <a:gd name="connsiteY2" fmla="*/ 12743 h 149869"/>
                    <a:gd name="connsiteX3" fmla="*/ 239636 w 239636"/>
                    <a:gd name="connsiteY3" fmla="*/ 12743 h 149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9636" h="149869">
                      <a:moveTo>
                        <a:pt x="0" y="107336"/>
                      </a:moveTo>
                      <a:cubicBezTo>
                        <a:pt x="68317" y="134137"/>
                        <a:pt x="136635" y="160939"/>
                        <a:pt x="151349" y="145173"/>
                      </a:cubicBezTo>
                      <a:cubicBezTo>
                        <a:pt x="166064" y="129408"/>
                        <a:pt x="73573" y="34815"/>
                        <a:pt x="88287" y="12743"/>
                      </a:cubicBezTo>
                      <a:cubicBezTo>
                        <a:pt x="103002" y="-9329"/>
                        <a:pt x="171319" y="1707"/>
                        <a:pt x="239636" y="12743"/>
                      </a:cubicBezTo>
                    </a:path>
                  </a:pathLst>
                </a:custGeom>
                <a:ln w="38100">
                  <a:solidFill>
                    <a:srgbClr val="069791"/>
                  </a:solidFill>
                </a:ln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218337EB-2A30-E4B4-C57E-CE2FD6178E23}"/>
                    </a:ext>
                  </a:extLst>
                </p:cNvPr>
                <p:cNvSpPr/>
                <p:nvPr/>
              </p:nvSpPr>
              <p:spPr>
                <a:xfrm rot="16001988">
                  <a:off x="2354952" y="5416310"/>
                  <a:ext cx="239636" cy="149869"/>
                </a:xfrm>
                <a:custGeom>
                  <a:avLst/>
                  <a:gdLst>
                    <a:gd name="connsiteX0" fmla="*/ 0 w 239636"/>
                    <a:gd name="connsiteY0" fmla="*/ 107336 h 149869"/>
                    <a:gd name="connsiteX1" fmla="*/ 151349 w 239636"/>
                    <a:gd name="connsiteY1" fmla="*/ 145173 h 149869"/>
                    <a:gd name="connsiteX2" fmla="*/ 88287 w 239636"/>
                    <a:gd name="connsiteY2" fmla="*/ 12743 h 149869"/>
                    <a:gd name="connsiteX3" fmla="*/ 239636 w 239636"/>
                    <a:gd name="connsiteY3" fmla="*/ 12743 h 149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9636" h="149869">
                      <a:moveTo>
                        <a:pt x="0" y="107336"/>
                      </a:moveTo>
                      <a:cubicBezTo>
                        <a:pt x="68317" y="134137"/>
                        <a:pt x="136635" y="160939"/>
                        <a:pt x="151349" y="145173"/>
                      </a:cubicBezTo>
                      <a:cubicBezTo>
                        <a:pt x="166064" y="129408"/>
                        <a:pt x="73573" y="34815"/>
                        <a:pt x="88287" y="12743"/>
                      </a:cubicBezTo>
                      <a:cubicBezTo>
                        <a:pt x="103002" y="-9329"/>
                        <a:pt x="171319" y="1707"/>
                        <a:pt x="239636" y="12743"/>
                      </a:cubicBezTo>
                    </a:path>
                  </a:pathLst>
                </a:custGeom>
                <a:ln w="38100">
                  <a:solidFill>
                    <a:srgbClr val="825CA6"/>
                  </a:solidFill>
                </a:ln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43C63531-2AB0-54D0-213A-0CB30605B63F}"/>
                    </a:ext>
                  </a:extLst>
                </p:cNvPr>
                <p:cNvSpPr/>
                <p:nvPr/>
              </p:nvSpPr>
              <p:spPr>
                <a:xfrm rot="16001988">
                  <a:off x="2354953" y="5720306"/>
                  <a:ext cx="239636" cy="149869"/>
                </a:xfrm>
                <a:custGeom>
                  <a:avLst/>
                  <a:gdLst>
                    <a:gd name="connsiteX0" fmla="*/ 0 w 239636"/>
                    <a:gd name="connsiteY0" fmla="*/ 107336 h 149869"/>
                    <a:gd name="connsiteX1" fmla="*/ 151349 w 239636"/>
                    <a:gd name="connsiteY1" fmla="*/ 145173 h 149869"/>
                    <a:gd name="connsiteX2" fmla="*/ 88287 w 239636"/>
                    <a:gd name="connsiteY2" fmla="*/ 12743 h 149869"/>
                    <a:gd name="connsiteX3" fmla="*/ 239636 w 239636"/>
                    <a:gd name="connsiteY3" fmla="*/ 12743 h 149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9636" h="149869">
                      <a:moveTo>
                        <a:pt x="0" y="107336"/>
                      </a:moveTo>
                      <a:cubicBezTo>
                        <a:pt x="68317" y="134137"/>
                        <a:pt x="136635" y="160939"/>
                        <a:pt x="151349" y="145173"/>
                      </a:cubicBezTo>
                      <a:cubicBezTo>
                        <a:pt x="166064" y="129408"/>
                        <a:pt x="73573" y="34815"/>
                        <a:pt x="88287" y="12743"/>
                      </a:cubicBezTo>
                      <a:cubicBezTo>
                        <a:pt x="103002" y="-9329"/>
                        <a:pt x="171319" y="1707"/>
                        <a:pt x="239636" y="12743"/>
                      </a:cubicBezTo>
                    </a:path>
                  </a:pathLst>
                </a:custGeom>
                <a:ln w="38100">
                  <a:solidFill>
                    <a:srgbClr val="5194CD"/>
                  </a:solidFill>
                </a:ln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457232F5-4BEF-4B11-1E8C-F5CB46CF0389}"/>
                    </a:ext>
                  </a:extLst>
                </p:cNvPr>
                <p:cNvSpPr txBox="1"/>
                <p:nvPr/>
              </p:nvSpPr>
              <p:spPr>
                <a:xfrm>
                  <a:off x="2572007" y="4985518"/>
                  <a:ext cx="1608909" cy="12593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ts val="2300"/>
                    </a:lnSpc>
                  </a:pPr>
                  <a:r>
                    <a:rPr lang="en-US" dirty="0"/>
                    <a:t>19.1</a:t>
                  </a:r>
                </a:p>
                <a:p>
                  <a:pPr>
                    <a:lnSpc>
                      <a:spcPts val="2300"/>
                    </a:lnSpc>
                  </a:pPr>
                  <a:r>
                    <a:rPr lang="en-US" dirty="0"/>
                    <a:t>19.05</a:t>
                  </a:r>
                </a:p>
                <a:p>
                  <a:pPr>
                    <a:lnSpc>
                      <a:spcPts val="2300"/>
                    </a:lnSpc>
                  </a:pPr>
                  <a:r>
                    <a:rPr lang="en-US" dirty="0"/>
                    <a:t>18.8</a:t>
                  </a:r>
                </a:p>
                <a:p>
                  <a:pPr>
                    <a:lnSpc>
                      <a:spcPts val="2300"/>
                    </a:lnSpc>
                  </a:pPr>
                  <a:r>
                    <a:rPr lang="en-US" dirty="0"/>
                    <a:t>12.0</a:t>
                  </a:r>
                  <a:endParaRPr lang="en-NL" dirty="0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6014D4E8-27ED-63E0-14DA-B90761612C9A}"/>
                    </a:ext>
                  </a:extLst>
                </p:cNvPr>
                <p:cNvSpPr txBox="1"/>
                <p:nvPr/>
              </p:nvSpPr>
              <p:spPr>
                <a:xfrm>
                  <a:off x="2393063" y="4734058"/>
                  <a:ext cx="93567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/>
                    <a:t>Scores</a:t>
                  </a:r>
                  <a:endParaRPr lang="en-NL" b="1" dirty="0"/>
                </a:p>
              </p:txBody>
            </p:sp>
            <p:sp>
              <p:nvSpPr>
                <p:cNvPr id="34" name="Right Brace 33">
                  <a:extLst>
                    <a:ext uri="{FF2B5EF4-FFF2-40B4-BE49-F238E27FC236}">
                      <a16:creationId xmlns:a16="http://schemas.microsoft.com/office/drawing/2014/main" id="{256F7C2B-0420-F74B-15CA-FCC5EA876ECB}"/>
                    </a:ext>
                  </a:extLst>
                </p:cNvPr>
                <p:cNvSpPr/>
                <p:nvPr/>
              </p:nvSpPr>
              <p:spPr>
                <a:xfrm>
                  <a:off x="3165324" y="5103390"/>
                  <a:ext cx="163416" cy="750059"/>
                </a:xfrm>
                <a:prstGeom prst="rightBrac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  <p:pic>
              <p:nvPicPr>
                <p:cNvPr id="36" name="Graphic 35" descr="Question Mark with solid fill">
                  <a:extLst>
                    <a:ext uri="{FF2B5EF4-FFF2-40B4-BE49-F238E27FC236}">
                      <a16:creationId xmlns:a16="http://schemas.microsoft.com/office/drawing/2014/main" id="{DE0D17F2-2A32-368D-57DE-24D2182BB1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62001" y="4985518"/>
                  <a:ext cx="914400" cy="914400"/>
                </a:xfrm>
                <a:prstGeom prst="rect">
                  <a:avLst/>
                </a:prstGeom>
              </p:spPr>
            </p:pic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14E54C0C-B15D-ED6A-9431-3807E944F7D8}"/>
                  </a:ext>
                </a:extLst>
              </p:cNvPr>
              <p:cNvSpPr txBox="1"/>
              <p:nvPr/>
            </p:nvSpPr>
            <p:spPr>
              <a:xfrm>
                <a:off x="6347459" y="3916680"/>
                <a:ext cx="505968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/>
                  <a:t>Ambiguity</a:t>
                </a:r>
                <a:endParaRPr lang="en-NL" sz="3200" b="1" dirty="0"/>
              </a:p>
            </p:txBody>
          </p: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C5897FD-5DD2-96B0-4E61-DAF05B562595}"/>
                </a:ext>
              </a:extLst>
            </p:cNvPr>
            <p:cNvSpPr txBox="1"/>
            <p:nvPr/>
          </p:nvSpPr>
          <p:spPr>
            <a:xfrm>
              <a:off x="8437129" y="5316063"/>
              <a:ext cx="29273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EEIFG</a:t>
              </a:r>
              <a:r>
                <a:rPr lang="en-US" sz="2000" dirty="0">
                  <a:highlight>
                    <a:srgbClr val="FFFF00"/>
                  </a:highlight>
                </a:rPr>
                <a:t>P[Oxidation]</a:t>
              </a:r>
              <a:r>
                <a:rPr lang="en-US" sz="2000" dirty="0"/>
                <a:t>VQPLFK</a:t>
              </a:r>
              <a:endParaRPr lang="en-NL" sz="2000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54D39208-F370-02C0-2AF8-614E46435E2F}"/>
                </a:ext>
              </a:extLst>
            </p:cNvPr>
            <p:cNvSpPr txBox="1"/>
            <p:nvPr/>
          </p:nvSpPr>
          <p:spPr>
            <a:xfrm>
              <a:off x="8437130" y="4889487"/>
              <a:ext cx="29273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EEIFGPV</a:t>
              </a:r>
              <a:r>
                <a:rPr lang="en-US" sz="2000" dirty="0">
                  <a:highlight>
                    <a:srgbClr val="FFFF00"/>
                  </a:highlight>
                </a:rPr>
                <a:t>M[Oxidation]</a:t>
              </a:r>
              <a:r>
                <a:rPr lang="en-US" sz="2000" dirty="0"/>
                <a:t>QILK</a:t>
              </a:r>
              <a:endParaRPr lang="en-NL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57500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94352B-92DD-6571-A8EB-E40A6F21E8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F3438-8290-AC1F-92F6-265F8DEC2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3337"/>
            <a:ext cx="11211046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Modification search in DIA – theoretical analysis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3B8D7-1300-7497-FC56-FB1423D69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662"/>
            <a:ext cx="10515600" cy="5013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latin typeface="Corbel" panose="020B0503020204020204" pitchFamily="34" charset="0"/>
              </a:rPr>
              <a:t>Root cause of issues for identification of modified peptides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Computational limits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Ambiguity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Increased ambiguity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No exact precursor info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Chimeric spectra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Peptide centric approach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Computational speed and 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emory</a:t>
            </a:r>
            <a:endParaRPr lang="en-US" sz="2800" dirty="0">
              <a:solidFill>
                <a:schemeClr val="bg1">
                  <a:lumMod val="75000"/>
                </a:schemeClr>
              </a:solidFill>
              <a:latin typeface="Corbel" panose="020B0503020204020204" pitchFamily="34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Modified peptides behave different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Prediction accuracy for spectral library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ACC168-B476-82BE-4FAC-87AF82F23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729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D297CE26-F1E1-BB53-80E1-2FE1EFDC6D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062" y="2038805"/>
            <a:ext cx="5486400" cy="36576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D81BB5F-7780-B2D4-48A9-2E7ACB9386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55907" y="2038805"/>
            <a:ext cx="5486400" cy="3657600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818E6949-FD4C-C5ED-89D3-80070C6401FB}"/>
              </a:ext>
            </a:extLst>
          </p:cNvPr>
          <p:cNvSpPr txBox="1">
            <a:spLocks/>
          </p:cNvSpPr>
          <p:nvPr/>
        </p:nvSpPr>
        <p:spPr>
          <a:xfrm>
            <a:off x="496652" y="136525"/>
            <a:ext cx="10996159" cy="1371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Corbel" panose="020B0503020204020204" pitchFamily="34" charset="0"/>
              </a:rPr>
              <a:t>Ambiguity is an issue that is partly resolved with deep learning; in DIA the issue is exacerbated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29" name="Slide Number Placeholder 3">
            <a:extLst>
              <a:ext uri="{FF2B5EF4-FFF2-40B4-BE49-F238E27FC236}">
                <a16:creationId xmlns:a16="http://schemas.microsoft.com/office/drawing/2014/main" id="{1AA976BC-4B29-AF64-1ABA-111354C2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31DC148-0ACE-44A8-ABC4-B0359456BEB8}" type="slidenum">
              <a:rPr lang="en-US" smtClean="0"/>
              <a:t>14</a:t>
            </a:fld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035D9EA-2E7E-E695-FB31-EBD530BA1C82}"/>
              </a:ext>
            </a:extLst>
          </p:cNvPr>
          <p:cNvSpPr/>
          <p:nvPr/>
        </p:nvSpPr>
        <p:spPr>
          <a:xfrm>
            <a:off x="1135380" y="3947160"/>
            <a:ext cx="10792261" cy="21031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69F8839-4FFE-228B-298F-B92DFAC18FEA}"/>
              </a:ext>
            </a:extLst>
          </p:cNvPr>
          <p:cNvSpPr/>
          <p:nvPr/>
        </p:nvSpPr>
        <p:spPr>
          <a:xfrm>
            <a:off x="1489659" y="3894275"/>
            <a:ext cx="4679493" cy="21031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6A653082-7187-E043-32E1-567B84740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0958" t="88796"/>
          <a:stretch>
            <a:fillRect/>
          </a:stretch>
        </p:blipFill>
        <p:spPr>
          <a:xfrm>
            <a:off x="1443215" y="3867605"/>
            <a:ext cx="4885246" cy="409805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9634747C-4BD5-C43B-7786-2409C6A0D347}"/>
              </a:ext>
            </a:extLst>
          </p:cNvPr>
          <p:cNvSpPr/>
          <p:nvPr/>
        </p:nvSpPr>
        <p:spPr>
          <a:xfrm>
            <a:off x="6590342" y="3894275"/>
            <a:ext cx="4679493" cy="21031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38" name="Graphic 37">
            <a:extLst>
              <a:ext uri="{FF2B5EF4-FFF2-40B4-BE49-F238E27FC236}">
                <a16:creationId xmlns:a16="http://schemas.microsoft.com/office/drawing/2014/main" id="{543072CC-C5CC-9CB6-1ABF-49E2CD0D49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0958" t="88796"/>
          <a:stretch>
            <a:fillRect/>
          </a:stretch>
        </p:blipFill>
        <p:spPr>
          <a:xfrm>
            <a:off x="6557061" y="3882083"/>
            <a:ext cx="4885245" cy="409804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A1A6AD0-98EB-5466-7C9C-182E9DD2E5FC}"/>
              </a:ext>
            </a:extLst>
          </p:cNvPr>
          <p:cNvSpPr txBox="1"/>
          <p:nvPr/>
        </p:nvSpPr>
        <p:spPr>
          <a:xfrm>
            <a:off x="7195159" y="2080764"/>
            <a:ext cx="346985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highlight>
                  <a:srgbClr val="FFFFFF"/>
                </a:highlight>
              </a:rPr>
              <a:t>EEIFGP[Oxidation]VQPLFK</a:t>
            </a:r>
            <a:endParaRPr lang="en-NL" sz="2200" dirty="0">
              <a:highlight>
                <a:srgbClr val="FFFFFF"/>
              </a:highlight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36A21BD-3836-8BD6-E037-018043E38BDF}"/>
              </a:ext>
            </a:extLst>
          </p:cNvPr>
          <p:cNvSpPr txBox="1"/>
          <p:nvPr/>
        </p:nvSpPr>
        <p:spPr>
          <a:xfrm>
            <a:off x="2114975" y="2081091"/>
            <a:ext cx="37587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highlight>
                  <a:srgbClr val="FFFFFF"/>
                </a:highlight>
              </a:rPr>
              <a:t>EEIFGPVM[Oxidation]QILK</a:t>
            </a:r>
            <a:endParaRPr lang="en-NL" sz="2200" dirty="0"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383515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B3252-1533-8B18-3524-6E3C588C6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BDDB7C29-4F33-331D-B5F8-D0998C365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062" y="2038805"/>
            <a:ext cx="5486400" cy="36576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4BCA7F5-11E0-BD48-50F8-A50A6FD21F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55907" y="2038805"/>
            <a:ext cx="5486400" cy="3657600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FDF542FB-88E2-0D29-41EE-176BFF800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724" y="4858347"/>
            <a:ext cx="500020" cy="500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con, circle&#10;&#10;Description automatically generated">
            <a:extLst>
              <a:ext uri="{FF2B5EF4-FFF2-40B4-BE49-F238E27FC236}">
                <a16:creationId xmlns:a16="http://schemas.microsoft.com/office/drawing/2014/main" id="{987CF4AB-E289-2F03-EE35-83BDE9ED2FB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24" y="4277389"/>
            <a:ext cx="500020" cy="50002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713EB38-F27A-EA9C-43F9-B213D3D65ACB}"/>
              </a:ext>
            </a:extLst>
          </p:cNvPr>
          <p:cNvSpPr/>
          <p:nvPr/>
        </p:nvSpPr>
        <p:spPr>
          <a:xfrm>
            <a:off x="8071104" y="3872484"/>
            <a:ext cx="269597" cy="1305035"/>
          </a:xfrm>
          <a:prstGeom prst="rect">
            <a:avLst/>
          </a:prstGeom>
          <a:solidFill>
            <a:srgbClr val="15A387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6EBCD7-CFFC-9B21-00D7-65D29CB9BBFD}"/>
              </a:ext>
            </a:extLst>
          </p:cNvPr>
          <p:cNvSpPr/>
          <p:nvPr/>
        </p:nvSpPr>
        <p:spPr>
          <a:xfrm>
            <a:off x="2944987" y="3882987"/>
            <a:ext cx="269597" cy="1305035"/>
          </a:xfrm>
          <a:prstGeom prst="rect">
            <a:avLst/>
          </a:prstGeom>
          <a:solidFill>
            <a:srgbClr val="15A387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C24AA0-22C0-8BD6-2842-B70B480D622F}"/>
              </a:ext>
            </a:extLst>
          </p:cNvPr>
          <p:cNvSpPr txBox="1"/>
          <p:nvPr/>
        </p:nvSpPr>
        <p:spPr>
          <a:xfrm>
            <a:off x="3759524" y="4923181"/>
            <a:ext cx="21951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Predicted retention time (min): </a:t>
            </a:r>
            <a:r>
              <a:rPr lang="en-US" sz="1000" b="1"/>
              <a:t>55.02</a:t>
            </a:r>
          </a:p>
          <a:p>
            <a:r>
              <a:rPr lang="en-US" sz="1000"/>
              <a:t>Observed retention time (min): </a:t>
            </a:r>
            <a:r>
              <a:rPr lang="en-US" sz="1000" b="1"/>
              <a:t>55.36</a:t>
            </a:r>
            <a:r>
              <a:rPr lang="en-US" sz="1000"/>
              <a:t>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B25B658-0C4F-D877-6BD6-65C659B16B27}"/>
              </a:ext>
            </a:extLst>
          </p:cNvPr>
          <p:cNvSpPr txBox="1"/>
          <p:nvPr/>
        </p:nvSpPr>
        <p:spPr>
          <a:xfrm>
            <a:off x="8878957" y="4928526"/>
            <a:ext cx="21244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Predicted retention time (min): </a:t>
            </a:r>
            <a:r>
              <a:rPr lang="en-US" sz="1000" b="1"/>
              <a:t>38.02</a:t>
            </a:r>
          </a:p>
          <a:p>
            <a:r>
              <a:rPr lang="en-US" sz="1000"/>
              <a:t>Observed retention time (min): </a:t>
            </a:r>
            <a:r>
              <a:rPr lang="en-US" sz="1000" b="1"/>
              <a:t>55.36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56D261E-583F-552C-E4B3-89958683EBD7}"/>
              </a:ext>
            </a:extLst>
          </p:cNvPr>
          <p:cNvSpPr/>
          <p:nvPr/>
        </p:nvSpPr>
        <p:spPr>
          <a:xfrm>
            <a:off x="10596084" y="4975860"/>
            <a:ext cx="350212" cy="304090"/>
          </a:xfrm>
          <a:prstGeom prst="rect">
            <a:avLst/>
          </a:prstGeom>
          <a:solidFill>
            <a:srgbClr val="FF0000">
              <a:alpha val="11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0B3CED1-38E8-D90F-A590-AFAFE45D7E92}"/>
              </a:ext>
            </a:extLst>
          </p:cNvPr>
          <p:cNvSpPr/>
          <p:nvPr/>
        </p:nvSpPr>
        <p:spPr>
          <a:xfrm>
            <a:off x="5469744" y="4977817"/>
            <a:ext cx="350212" cy="304090"/>
          </a:xfrm>
          <a:prstGeom prst="rect">
            <a:avLst/>
          </a:prstGeom>
          <a:solidFill>
            <a:srgbClr val="FF0000">
              <a:alpha val="11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BD6728C0-988D-7358-F59C-7E35D10F9B3F}"/>
              </a:ext>
            </a:extLst>
          </p:cNvPr>
          <p:cNvSpPr txBox="1">
            <a:spLocks/>
          </p:cNvSpPr>
          <p:nvPr/>
        </p:nvSpPr>
        <p:spPr>
          <a:xfrm>
            <a:off x="496652" y="136525"/>
            <a:ext cx="10996159" cy="1371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Corbel" panose="020B0503020204020204" pitchFamily="34" charset="0"/>
              </a:rPr>
              <a:t>Ambiguity is an issue that is partly resolved with deep learning; in DIA the issue is exacerbated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29" name="Slide Number Placeholder 3">
            <a:extLst>
              <a:ext uri="{FF2B5EF4-FFF2-40B4-BE49-F238E27FC236}">
                <a16:creationId xmlns:a16="http://schemas.microsoft.com/office/drawing/2014/main" id="{B989DBBB-26C4-811B-D173-FE09B4839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31DC148-0ACE-44A8-ABC4-B0359456BEB8}" type="slidenum">
              <a:rPr lang="en-US" smtClean="0"/>
              <a:t>15</a:t>
            </a:fld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6C9BF28-07F1-C07A-E780-A72FEBAF6ED1}"/>
              </a:ext>
            </a:extLst>
          </p:cNvPr>
          <p:cNvSpPr txBox="1"/>
          <p:nvPr/>
        </p:nvSpPr>
        <p:spPr>
          <a:xfrm>
            <a:off x="477574" y="6299540"/>
            <a:ext cx="10792261" cy="277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Gabriels </a:t>
            </a:r>
            <a:r>
              <a:rPr lang="en-US" sz="1200" i="1" dirty="0"/>
              <a:t>et al.</a:t>
            </a:r>
            <a:r>
              <a:rPr lang="en-US" sz="1200" dirty="0"/>
              <a:t> NAR (2019); Bouwmeester </a:t>
            </a:r>
            <a:r>
              <a:rPr lang="en-US" sz="1200" i="1" dirty="0"/>
              <a:t>et al.</a:t>
            </a:r>
            <a:r>
              <a:rPr lang="en-US" sz="1200" dirty="0"/>
              <a:t> Nature Methods (2021)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271D14-3F79-E0FE-981D-DBD4C837FCA9}"/>
              </a:ext>
            </a:extLst>
          </p:cNvPr>
          <p:cNvSpPr txBox="1"/>
          <p:nvPr/>
        </p:nvSpPr>
        <p:spPr>
          <a:xfrm>
            <a:off x="7195159" y="2080764"/>
            <a:ext cx="346985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highlight>
                  <a:srgbClr val="FFFFFF"/>
                </a:highlight>
              </a:rPr>
              <a:t>EEIFGP[Oxidation]VQPLFK</a:t>
            </a:r>
            <a:endParaRPr lang="en-NL" sz="2200" dirty="0">
              <a:highlight>
                <a:srgbClr val="FFFFFF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AE835E-DACC-D58B-0594-2230F87EAB7F}"/>
              </a:ext>
            </a:extLst>
          </p:cNvPr>
          <p:cNvSpPr txBox="1"/>
          <p:nvPr/>
        </p:nvSpPr>
        <p:spPr>
          <a:xfrm>
            <a:off x="2114975" y="2081091"/>
            <a:ext cx="37587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highlight>
                  <a:srgbClr val="FFFFFF"/>
                </a:highlight>
              </a:rPr>
              <a:t>EEIFGPVM[Oxidation]QILK</a:t>
            </a:r>
            <a:endParaRPr lang="en-NL" sz="2200" dirty="0"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54315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B35D2BC-5EF4-600B-5CFB-F71EA9E84E1B}"/>
              </a:ext>
            </a:extLst>
          </p:cNvPr>
          <p:cNvGrpSpPr/>
          <p:nvPr/>
        </p:nvGrpSpPr>
        <p:grpSpPr>
          <a:xfrm>
            <a:off x="752354" y="1812453"/>
            <a:ext cx="4946827" cy="4345651"/>
            <a:chOff x="-5108160" y="3516869"/>
            <a:chExt cx="5486400" cy="481965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91DDB7F-CE2F-AD72-8579-3C43FA29D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108160" y="3516869"/>
              <a:ext cx="5486400" cy="4819650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685CFD4B-A05C-0C17-40EB-626BFC2A1541}"/>
                </a:ext>
              </a:extLst>
            </p:cNvPr>
            <p:cNvCxnSpPr>
              <a:cxnSpLocks/>
            </p:cNvCxnSpPr>
            <p:nvPr/>
          </p:nvCxnSpPr>
          <p:spPr>
            <a:xfrm>
              <a:off x="-4058097" y="6818377"/>
              <a:ext cx="923320" cy="0"/>
            </a:xfrm>
            <a:prstGeom prst="straightConnector1">
              <a:avLst/>
            </a:prstGeom>
            <a:ln w="38100">
              <a:solidFill>
                <a:srgbClr val="DE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17DEED-C2C6-7B42-18A0-0B618C127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Corbel" panose="020B0503020204020204" pitchFamily="34" charset="0"/>
              </a:rPr>
              <a:t>Regardless of acquisition, number of variable modifications is linked to more ambiguity</a:t>
            </a:r>
            <a:endParaRPr lang="en-NL" b="1" dirty="0">
              <a:latin typeface="Corbel" panose="020B05030202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9CDE42-091F-8F4D-9D96-C25962195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16</a:t>
            </a:fld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378FD38-E763-00BB-8801-0A81463A4033}"/>
              </a:ext>
            </a:extLst>
          </p:cNvPr>
          <p:cNvCxnSpPr/>
          <p:nvPr/>
        </p:nvCxnSpPr>
        <p:spPr>
          <a:xfrm>
            <a:off x="1625060" y="2801073"/>
            <a:ext cx="0" cy="28357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2C8A0AD-D312-B39D-12CD-99CCEA2E1C45}"/>
              </a:ext>
            </a:extLst>
          </p:cNvPr>
          <p:cNvCxnSpPr>
            <a:cxnSpLocks/>
          </p:cNvCxnSpPr>
          <p:nvPr/>
        </p:nvCxnSpPr>
        <p:spPr>
          <a:xfrm>
            <a:off x="2613381" y="4740205"/>
            <a:ext cx="0" cy="89666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28C3E31-5D45-DF01-87D9-7E0C0B5B4871}"/>
              </a:ext>
            </a:extLst>
          </p:cNvPr>
          <p:cNvSpPr txBox="1"/>
          <p:nvPr/>
        </p:nvSpPr>
        <p:spPr>
          <a:xfrm>
            <a:off x="1300969" y="4230887"/>
            <a:ext cx="1858920" cy="3693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l-GR" sz="1800" b="1" dirty="0">
                <a:latin typeface="Corbel" panose="020B0503020204020204" pitchFamily="34" charset="0"/>
              </a:rPr>
              <a:t>Δ</a:t>
            </a:r>
            <a:r>
              <a:rPr lang="en-US" sz="1800" b="1" dirty="0">
                <a:latin typeface="Corbel" panose="020B0503020204020204" pitchFamily="34" charset="0"/>
              </a:rPr>
              <a:t>m/z = </a:t>
            </a:r>
            <a:r>
              <a:rPr lang="en-NL" b="1" dirty="0"/>
              <a:t>229.0831</a:t>
            </a:r>
          </a:p>
        </p:txBody>
      </p:sp>
    </p:spTree>
    <p:extLst>
      <p:ext uri="{BB962C8B-B14F-4D97-AF65-F5344CB8AC3E}">
        <p14:creationId xmlns:p14="http://schemas.microsoft.com/office/powerpoint/2010/main" val="12952058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5B13AC-6E79-85BA-D93E-F2EAADA6D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AEF43B4-070A-8842-ED84-47B5E5D7BEA1}"/>
              </a:ext>
            </a:extLst>
          </p:cNvPr>
          <p:cNvGrpSpPr/>
          <p:nvPr/>
        </p:nvGrpSpPr>
        <p:grpSpPr>
          <a:xfrm>
            <a:off x="752354" y="1812453"/>
            <a:ext cx="4946827" cy="4345651"/>
            <a:chOff x="-5108160" y="3516869"/>
            <a:chExt cx="5486400" cy="481965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4DDA8F7-AE1D-FC71-AFF3-B06D26244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108160" y="3516869"/>
              <a:ext cx="5486400" cy="4819650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968EF60B-4D0F-ACEF-E76A-BF2FD7956911}"/>
                </a:ext>
              </a:extLst>
            </p:cNvPr>
            <p:cNvCxnSpPr>
              <a:cxnSpLocks/>
            </p:cNvCxnSpPr>
            <p:nvPr/>
          </p:nvCxnSpPr>
          <p:spPr>
            <a:xfrm>
              <a:off x="-4058097" y="6818377"/>
              <a:ext cx="923320" cy="0"/>
            </a:xfrm>
            <a:prstGeom prst="straightConnector1">
              <a:avLst/>
            </a:prstGeom>
            <a:ln w="38100">
              <a:solidFill>
                <a:srgbClr val="DE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7972187-FF41-A827-2BE4-E5CEB473D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Corbel" panose="020B0503020204020204" pitchFamily="34" charset="0"/>
              </a:rPr>
              <a:t>Regardless of acquisition, number of variable modifications is linked to more ambiguity</a:t>
            </a:r>
            <a:endParaRPr lang="en-NL" b="1" dirty="0">
              <a:latin typeface="Corbel" panose="020B05030202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40881-C92B-2943-3F85-30D4C1EC9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17</a:t>
            </a:fld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681B8EE-DF92-7441-74BE-1492E7CF95C4}"/>
              </a:ext>
            </a:extLst>
          </p:cNvPr>
          <p:cNvCxnSpPr/>
          <p:nvPr/>
        </p:nvCxnSpPr>
        <p:spPr>
          <a:xfrm>
            <a:off x="1625060" y="2801073"/>
            <a:ext cx="0" cy="28357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15B2EC2-2034-4E42-E496-C73F8FBC1D58}"/>
              </a:ext>
            </a:extLst>
          </p:cNvPr>
          <p:cNvCxnSpPr>
            <a:cxnSpLocks/>
          </p:cNvCxnSpPr>
          <p:nvPr/>
        </p:nvCxnSpPr>
        <p:spPr>
          <a:xfrm>
            <a:off x="2613381" y="4740205"/>
            <a:ext cx="0" cy="89666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D713BBF-8F7D-BBD5-E606-F62BC0649AD7}"/>
              </a:ext>
            </a:extLst>
          </p:cNvPr>
          <p:cNvSpPr txBox="1"/>
          <p:nvPr/>
        </p:nvSpPr>
        <p:spPr>
          <a:xfrm>
            <a:off x="1300969" y="4230887"/>
            <a:ext cx="1858920" cy="3693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l-GR" sz="1800" b="1" dirty="0">
                <a:latin typeface="Corbel" panose="020B0503020204020204" pitchFamily="34" charset="0"/>
              </a:rPr>
              <a:t>Δ</a:t>
            </a:r>
            <a:r>
              <a:rPr lang="en-US" sz="1800" b="1" dirty="0">
                <a:latin typeface="Corbel" panose="020B0503020204020204" pitchFamily="34" charset="0"/>
              </a:rPr>
              <a:t>m/z = </a:t>
            </a:r>
            <a:r>
              <a:rPr lang="en-NL" b="1" dirty="0"/>
              <a:t>229.0831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FD94B4-0751-B8CB-B7B2-DD1F9C1C3611}"/>
              </a:ext>
            </a:extLst>
          </p:cNvPr>
          <p:cNvSpPr txBox="1"/>
          <p:nvPr/>
        </p:nvSpPr>
        <p:spPr>
          <a:xfrm>
            <a:off x="1424166" y="3099087"/>
            <a:ext cx="4043943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[“DGG”, “ND”, “NN[Deamidated]”, …]</a:t>
            </a:r>
          </a:p>
          <a:p>
            <a:pPr algn="ctr"/>
            <a:r>
              <a:rPr lang="en-GB" b="1" dirty="0"/>
              <a:t>[229.06986, 229.06987, 229.06988, …</a:t>
            </a:r>
            <a:r>
              <a:rPr lang="en-US" b="1" dirty="0"/>
              <a:t>]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50751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7D44D2-B5CA-30FB-1002-598BC0CAA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8DD5A2E-9DB4-A461-49D2-B5D779089C68}"/>
              </a:ext>
            </a:extLst>
          </p:cNvPr>
          <p:cNvGrpSpPr/>
          <p:nvPr/>
        </p:nvGrpSpPr>
        <p:grpSpPr>
          <a:xfrm>
            <a:off x="752354" y="1812453"/>
            <a:ext cx="10663498" cy="4401765"/>
            <a:chOff x="279768" y="1841894"/>
            <a:chExt cx="11240460" cy="4639928"/>
          </a:xfrm>
        </p:grpSpPr>
        <p:pic>
          <p:nvPicPr>
            <p:cNvPr id="23" name="Picture 22" descr="A graph of a graph with text&#10;&#10;AI-generated content may be incorrect.">
              <a:extLst>
                <a:ext uri="{FF2B5EF4-FFF2-40B4-BE49-F238E27FC236}">
                  <a16:creationId xmlns:a16="http://schemas.microsoft.com/office/drawing/2014/main" id="{11DD13EA-3E00-3FC1-16A9-B1E0D748E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4249" y="1962338"/>
              <a:ext cx="6025979" cy="4519484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E5D7DB3-AB73-18A6-CAC0-E83A06F7A5E5}"/>
                </a:ext>
              </a:extLst>
            </p:cNvPr>
            <p:cNvGrpSpPr/>
            <p:nvPr/>
          </p:nvGrpSpPr>
          <p:grpSpPr>
            <a:xfrm>
              <a:off x="279768" y="1841894"/>
              <a:ext cx="5214481" cy="4580777"/>
              <a:chOff x="-5108160" y="3516869"/>
              <a:chExt cx="5486400" cy="4819650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339DFD7-BA0D-54D6-BC7D-373F31E3C5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5108160" y="3516869"/>
                <a:ext cx="5486400" cy="4819650"/>
              </a:xfrm>
              <a:prstGeom prst="rect">
                <a:avLst/>
              </a:prstGeom>
            </p:spPr>
          </p:pic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A22BD475-04FF-221D-B264-4AC5707D08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4058097" y="6818377"/>
                <a:ext cx="923320" cy="0"/>
              </a:xfrm>
              <a:prstGeom prst="straightConnector1">
                <a:avLst/>
              </a:prstGeom>
              <a:ln w="38100">
                <a:solidFill>
                  <a:srgbClr val="DE0000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267BC5C-DDD4-C1CB-E5CE-F9CB32D2E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Corbel" panose="020B0503020204020204" pitchFamily="34" charset="0"/>
              </a:rPr>
              <a:t>Regardless of acquisition, number of variable modifications is linked to more ambiguity</a:t>
            </a:r>
            <a:endParaRPr lang="en-NL" b="1" dirty="0">
              <a:latin typeface="Corbel" panose="020B05030202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FC9902-DC2D-FE36-3015-32DD3C9A8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18</a:t>
            </a:fld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B5DB25A-D7F0-A00F-643F-17922D5CBA15}"/>
              </a:ext>
            </a:extLst>
          </p:cNvPr>
          <p:cNvCxnSpPr/>
          <p:nvPr/>
        </p:nvCxnSpPr>
        <p:spPr>
          <a:xfrm>
            <a:off x="1625060" y="2801073"/>
            <a:ext cx="0" cy="28357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AA4950B-6C7B-6219-EA43-E320B2CCB5A8}"/>
              </a:ext>
            </a:extLst>
          </p:cNvPr>
          <p:cNvCxnSpPr>
            <a:cxnSpLocks/>
          </p:cNvCxnSpPr>
          <p:nvPr/>
        </p:nvCxnSpPr>
        <p:spPr>
          <a:xfrm>
            <a:off x="2613381" y="4740205"/>
            <a:ext cx="0" cy="89666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FF8912B-A390-7224-6AD6-141D028B5D78}"/>
              </a:ext>
            </a:extLst>
          </p:cNvPr>
          <p:cNvSpPr txBox="1"/>
          <p:nvPr/>
        </p:nvSpPr>
        <p:spPr>
          <a:xfrm>
            <a:off x="1300969" y="4230887"/>
            <a:ext cx="1858920" cy="3693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l-GR" sz="1800" b="1" dirty="0">
                <a:latin typeface="Corbel" panose="020B0503020204020204" pitchFamily="34" charset="0"/>
              </a:rPr>
              <a:t>Δ</a:t>
            </a:r>
            <a:r>
              <a:rPr lang="en-US" sz="1800" b="1" dirty="0">
                <a:latin typeface="Corbel" panose="020B0503020204020204" pitchFamily="34" charset="0"/>
              </a:rPr>
              <a:t>m/z = </a:t>
            </a:r>
            <a:r>
              <a:rPr lang="en-NL" b="1" dirty="0"/>
              <a:t>229.0831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197356-1C2C-A971-F498-0934DA076F2D}"/>
              </a:ext>
            </a:extLst>
          </p:cNvPr>
          <p:cNvSpPr txBox="1"/>
          <p:nvPr/>
        </p:nvSpPr>
        <p:spPr>
          <a:xfrm>
            <a:off x="1424167" y="3099087"/>
            <a:ext cx="388861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[“DGG”, “ND”, “NN[Deamidated]”, …]</a:t>
            </a:r>
            <a:endParaRPr lang="en-NL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980C58-CF80-4C97-B96C-908F16FFDBD1}"/>
              </a:ext>
            </a:extLst>
          </p:cNvPr>
          <p:cNvSpPr txBox="1"/>
          <p:nvPr/>
        </p:nvSpPr>
        <p:spPr>
          <a:xfrm>
            <a:off x="6215605" y="1736987"/>
            <a:ext cx="47224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Human SP </a:t>
            </a:r>
            <a:r>
              <a:rPr lang="en-US" sz="2000" dirty="0" err="1"/>
              <a:t>fasta</a:t>
            </a:r>
            <a:r>
              <a:rPr lang="en-US" sz="2000" dirty="0"/>
              <a:t> – </a:t>
            </a:r>
          </a:p>
          <a:p>
            <a:pPr algn="ctr"/>
            <a:r>
              <a:rPr lang="en-US" sz="2000" dirty="0"/>
              <a:t>one to trimers (no positional isomers)</a:t>
            </a:r>
            <a:endParaRPr lang="en-NL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15C353-21E8-A095-E2F2-E6645A6DAACC}"/>
              </a:ext>
            </a:extLst>
          </p:cNvPr>
          <p:cNvSpPr txBox="1"/>
          <p:nvPr/>
        </p:nvSpPr>
        <p:spPr>
          <a:xfrm>
            <a:off x="1424166" y="3099087"/>
            <a:ext cx="4043943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[“DGG”, “ND”, “NN[Deamidated]”, …]</a:t>
            </a:r>
          </a:p>
          <a:p>
            <a:pPr algn="ctr"/>
            <a:r>
              <a:rPr lang="en-GB" b="1" dirty="0"/>
              <a:t>[229.06986, 229.06987, 229.06988, …</a:t>
            </a:r>
            <a:r>
              <a:rPr lang="en-US" b="1" dirty="0"/>
              <a:t>]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265463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6274D8-4B91-240A-FFAF-24D41153F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BD86B-3AD3-AA7B-8490-1BE5DC532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3337"/>
            <a:ext cx="11211046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Modification search in DIA – theoretical analysis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03EE5-E7AA-95C6-ED01-59C0C6F79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662"/>
            <a:ext cx="10515600" cy="5013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Root cause of issues for identification of modified peptides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Computational limits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Ambiguity</a:t>
            </a:r>
          </a:p>
          <a:p>
            <a:pPr marL="0" indent="0">
              <a:buNone/>
            </a:pPr>
            <a:r>
              <a:rPr lang="en-US" b="1" dirty="0">
                <a:latin typeface="Corbel" panose="020B0503020204020204" pitchFamily="34" charset="0"/>
              </a:rPr>
              <a:t>Increased ambiguity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</a:t>
            </a:r>
            <a:r>
              <a:rPr lang="en-US" sz="2800" dirty="0">
                <a:latin typeface="Corbel" panose="020B0503020204020204" pitchFamily="34" charset="0"/>
              </a:rPr>
              <a:t>No exact precursor info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</a:t>
            </a:r>
            <a:r>
              <a:rPr lang="en-US" sz="2800" dirty="0">
                <a:latin typeface="Corbel" panose="020B0503020204020204" pitchFamily="34" charset="0"/>
              </a:rPr>
              <a:t>Chimeric spectra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Peptide centric approach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Computational speed and 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emory</a:t>
            </a:r>
            <a:endParaRPr lang="en-US" sz="2800" dirty="0">
              <a:solidFill>
                <a:schemeClr val="bg1">
                  <a:lumMod val="75000"/>
                </a:schemeClr>
              </a:solidFill>
              <a:latin typeface="Corbel" panose="020B0503020204020204" pitchFamily="34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Modified peptides behave different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Prediction accuracy for spectral library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2AE6ED-77C2-8882-940E-B04D8938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417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7D562-D46B-21DE-63E2-E223EFAF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Replicate all analysis and figures in this presentation with these scripts and notebooks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B7F739-0B6D-2BAD-B4F1-8C3D05D6F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AA0DD52E-AD53-011D-6C29-E9E533619C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807" y="2103146"/>
            <a:ext cx="3368040" cy="33680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5E7DC1-0E74-C051-C011-6B4DC2DBAD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1520" y="2103146"/>
            <a:ext cx="5257800" cy="18853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419A3E-18E0-9C74-8A36-12A4246834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3587" y="4683115"/>
            <a:ext cx="4985732" cy="11744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88E00FC-E592-7478-443F-0386D9C0B9D8}"/>
              </a:ext>
            </a:extLst>
          </p:cNvPr>
          <p:cNvSpPr txBox="1"/>
          <p:nvPr/>
        </p:nvSpPr>
        <p:spPr>
          <a:xfrm>
            <a:off x="838200" y="55580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github.com/</a:t>
            </a:r>
            <a:r>
              <a:rPr lang="en-NL" dirty="0" err="1"/>
              <a:t>RobbinBouwmeester</a:t>
            </a:r>
            <a:r>
              <a:rPr lang="en-NL" dirty="0"/>
              <a:t>/ASMS_2024_DIA</a:t>
            </a:r>
          </a:p>
        </p:txBody>
      </p:sp>
    </p:spTree>
    <p:extLst>
      <p:ext uri="{BB962C8B-B14F-4D97-AF65-F5344CB8AC3E}">
        <p14:creationId xmlns:p14="http://schemas.microsoft.com/office/powerpoint/2010/main" val="1212683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4448F-7320-DBA9-99E3-F3D4CB5C6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44200" cy="1325563"/>
          </a:xfrm>
        </p:spPr>
        <p:txBody>
          <a:bodyPr>
            <a:normAutofit fontScale="90000"/>
          </a:bodyPr>
          <a:lstStyle/>
          <a:p>
            <a:pPr algn="l"/>
            <a:r>
              <a:rPr lang="en-US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orbel" panose="020B0503020204020204" pitchFamily="34" charset="0"/>
              </a:rPr>
              <a:t>A comprehensive LFQ benchmark dataset on modern day acquisition strategies in proteomics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5DA19A-1817-7629-2EB9-BCC280CAA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20</a:t>
            </a:fld>
            <a:endParaRPr lang="en-US"/>
          </a:p>
        </p:txBody>
      </p:sp>
      <p:pic>
        <p:nvPicPr>
          <p:cNvPr id="4098" name="Picture 2" descr="Fig. 1">
            <a:extLst>
              <a:ext uri="{FF2B5EF4-FFF2-40B4-BE49-F238E27FC236}">
                <a16:creationId xmlns:a16="http://schemas.microsoft.com/office/drawing/2014/main" id="{4E2A6085-C0A1-9B2B-D46A-AD3379B846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26" b="63482"/>
          <a:stretch/>
        </p:blipFill>
        <p:spPr bwMode="auto">
          <a:xfrm>
            <a:off x="1201146" y="2287045"/>
            <a:ext cx="3916293" cy="3351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0F26822-15FD-3C49-059D-744AC32BC1AC}"/>
              </a:ext>
            </a:extLst>
          </p:cNvPr>
          <p:cNvGrpSpPr/>
          <p:nvPr/>
        </p:nvGrpSpPr>
        <p:grpSpPr>
          <a:xfrm>
            <a:off x="5607080" y="2021940"/>
            <a:ext cx="4927146" cy="3847253"/>
            <a:chOff x="6320896" y="1598507"/>
            <a:chExt cx="5343525" cy="4172373"/>
          </a:xfrm>
        </p:grpSpPr>
        <p:pic>
          <p:nvPicPr>
            <p:cNvPr id="4" name="Picture 2" descr="Fig. 1">
              <a:extLst>
                <a:ext uri="{FF2B5EF4-FFF2-40B4-BE49-F238E27FC236}">
                  <a16:creationId xmlns:a16="http://schemas.microsoft.com/office/drawing/2014/main" id="{2C5E5994-E705-F9E0-249A-D1D2F486C79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222" b="4816"/>
            <a:stretch/>
          </p:blipFill>
          <p:spPr bwMode="auto">
            <a:xfrm>
              <a:off x="6320896" y="1598507"/>
              <a:ext cx="5343525" cy="40436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E51376-9158-DE11-698B-DF8421922AF0}"/>
                </a:ext>
              </a:extLst>
            </p:cNvPr>
            <p:cNvSpPr/>
            <p:nvPr/>
          </p:nvSpPr>
          <p:spPr>
            <a:xfrm>
              <a:off x="7382933" y="5520267"/>
              <a:ext cx="3142827" cy="250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pic>
        <p:nvPicPr>
          <p:cNvPr id="14" name="Picture 2" descr="Fig. 1">
            <a:extLst>
              <a:ext uri="{FF2B5EF4-FFF2-40B4-BE49-F238E27FC236}">
                <a16:creationId xmlns:a16="http://schemas.microsoft.com/office/drawing/2014/main" id="{0933486E-0DB1-5586-8821-8A7DBE939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74" t="16774" r="45862" b="81462"/>
          <a:stretch/>
        </p:blipFill>
        <p:spPr bwMode="auto">
          <a:xfrm>
            <a:off x="1468099" y="3827250"/>
            <a:ext cx="369190" cy="16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D0601A50-EB96-ADE5-929D-FB59511DC614}"/>
              </a:ext>
            </a:extLst>
          </p:cNvPr>
          <p:cNvGrpSpPr/>
          <p:nvPr/>
        </p:nvGrpSpPr>
        <p:grpSpPr>
          <a:xfrm>
            <a:off x="10614569" y="1690688"/>
            <a:ext cx="1325971" cy="1298204"/>
            <a:chOff x="10482950" y="481443"/>
            <a:chExt cx="1844222" cy="180560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9D06EA7-30B7-44AF-A149-5965099B454B}"/>
                </a:ext>
              </a:extLst>
            </p:cNvPr>
            <p:cNvGrpSpPr/>
            <p:nvPr/>
          </p:nvGrpSpPr>
          <p:grpSpPr>
            <a:xfrm>
              <a:off x="10809905" y="481443"/>
              <a:ext cx="1190312" cy="1480482"/>
              <a:chOff x="8815453" y="412404"/>
              <a:chExt cx="1190312" cy="1480482"/>
            </a:xfrm>
          </p:grpSpPr>
          <p:pic>
            <p:nvPicPr>
              <p:cNvPr id="11" name="Picture 6" descr="Profielfoto">
                <a:extLst>
                  <a:ext uri="{FF2B5EF4-FFF2-40B4-BE49-F238E27FC236}">
                    <a16:creationId xmlns:a16="http://schemas.microsoft.com/office/drawing/2014/main" id="{DDFC4ECA-8C50-6E5A-9989-760C35BDB6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673" r="7673"/>
              <a:stretch/>
            </p:blipFill>
            <p:spPr bwMode="auto">
              <a:xfrm>
                <a:off x="8815453" y="412404"/>
                <a:ext cx="1190312" cy="140608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A3C0DB3-25A6-D514-5500-A3544BF9E606}"/>
                  </a:ext>
                </a:extLst>
              </p:cNvPr>
              <p:cNvSpPr/>
              <p:nvPr/>
            </p:nvSpPr>
            <p:spPr>
              <a:xfrm>
                <a:off x="8815453" y="1810899"/>
                <a:ext cx="1190312" cy="8198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64BE49A-AC5E-BDC3-A8A3-E7122539F0DA}"/>
                </a:ext>
              </a:extLst>
            </p:cNvPr>
            <p:cNvSpPr txBox="1"/>
            <p:nvPr/>
          </p:nvSpPr>
          <p:spPr>
            <a:xfrm>
              <a:off x="10482950" y="2025435"/>
              <a:ext cx="18442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/>
                <a:t>Bart Van </a:t>
              </a:r>
              <a:r>
                <a:rPr lang="en-US" sz="1100" b="1" dirty="0" err="1"/>
                <a:t>Puyvelde</a:t>
              </a:r>
              <a:endParaRPr lang="LID4096" sz="1100" b="1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2B1B577-7B11-CCE1-D340-3DFCA5B1075D}"/>
              </a:ext>
            </a:extLst>
          </p:cNvPr>
          <p:cNvGrpSpPr/>
          <p:nvPr/>
        </p:nvGrpSpPr>
        <p:grpSpPr>
          <a:xfrm>
            <a:off x="10614568" y="3140954"/>
            <a:ext cx="1325971" cy="1294671"/>
            <a:chOff x="10522690" y="1690688"/>
            <a:chExt cx="1844222" cy="180068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EF93866-B90B-208A-5637-495A8211FDC3}"/>
                </a:ext>
              </a:extLst>
            </p:cNvPr>
            <p:cNvGrpSpPr/>
            <p:nvPr/>
          </p:nvGrpSpPr>
          <p:grpSpPr>
            <a:xfrm>
              <a:off x="10849645" y="1690688"/>
              <a:ext cx="1190312" cy="1480482"/>
              <a:chOff x="10515656" y="412404"/>
              <a:chExt cx="1190312" cy="1480482"/>
            </a:xfrm>
          </p:grpSpPr>
          <p:pic>
            <p:nvPicPr>
              <p:cNvPr id="19" name="Picture 6">
                <a:extLst>
                  <a:ext uri="{FF2B5EF4-FFF2-40B4-BE49-F238E27FC236}">
                    <a16:creationId xmlns:a16="http://schemas.microsoft.com/office/drawing/2014/main" id="{8DCE4DAD-91E3-AD2D-AC27-95B4891BA1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101" t="11430" r="12101" b="11430"/>
              <a:stretch/>
            </p:blipFill>
            <p:spPr bwMode="auto">
              <a:xfrm>
                <a:off x="10515656" y="412404"/>
                <a:ext cx="1190312" cy="140608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1378142-B643-7BD0-9EB4-11524AC8C731}"/>
                  </a:ext>
                </a:extLst>
              </p:cNvPr>
              <p:cNvSpPr/>
              <p:nvPr/>
            </p:nvSpPr>
            <p:spPr>
              <a:xfrm>
                <a:off x="10515656" y="1810899"/>
                <a:ext cx="1190312" cy="8198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1AA04DC-129E-6C70-D630-86475E2DD10B}"/>
                </a:ext>
              </a:extLst>
            </p:cNvPr>
            <p:cNvSpPr txBox="1"/>
            <p:nvPr/>
          </p:nvSpPr>
          <p:spPr>
            <a:xfrm>
              <a:off x="10522690" y="3229766"/>
              <a:ext cx="18442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/>
                <a:t>Maarten Dhaenens</a:t>
              </a:r>
              <a:endParaRPr lang="LID4096" sz="1100" b="1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BE80CA5-6D72-6D77-1223-7A7BB9C75DCF}"/>
              </a:ext>
            </a:extLst>
          </p:cNvPr>
          <p:cNvSpPr txBox="1"/>
          <p:nvPr/>
        </p:nvSpPr>
        <p:spPr>
          <a:xfrm>
            <a:off x="353259" y="6496641"/>
            <a:ext cx="10792261" cy="277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Van </a:t>
            </a:r>
            <a:r>
              <a:rPr lang="en-US" sz="1200" i="1" dirty="0" err="1"/>
              <a:t>Puyvelde</a:t>
            </a:r>
            <a:r>
              <a:rPr lang="en-US" sz="1200" i="1" dirty="0"/>
              <a:t> et al. Scientific Data</a:t>
            </a:r>
            <a:r>
              <a:rPr lang="en-US" sz="1200" dirty="0"/>
              <a:t> (2022)</a:t>
            </a:r>
          </a:p>
        </p:txBody>
      </p:sp>
    </p:spTree>
    <p:extLst>
      <p:ext uri="{BB962C8B-B14F-4D97-AF65-F5344CB8AC3E}">
        <p14:creationId xmlns:p14="http://schemas.microsoft.com/office/powerpoint/2010/main" val="3140314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5DA19A-1817-7629-2EB9-BCC280CAA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21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52FD5F0-8014-7F96-959E-99676C3FB0E4}"/>
              </a:ext>
            </a:extLst>
          </p:cNvPr>
          <p:cNvGrpSpPr/>
          <p:nvPr/>
        </p:nvGrpSpPr>
        <p:grpSpPr>
          <a:xfrm>
            <a:off x="1201146" y="2021940"/>
            <a:ext cx="9333080" cy="4207278"/>
            <a:chOff x="1201146" y="2021940"/>
            <a:chExt cx="9333080" cy="4207278"/>
          </a:xfrm>
        </p:grpSpPr>
        <p:pic>
          <p:nvPicPr>
            <p:cNvPr id="4098" name="Picture 2" descr="Fig. 1">
              <a:extLst>
                <a:ext uri="{FF2B5EF4-FFF2-40B4-BE49-F238E27FC236}">
                  <a16:creationId xmlns:a16="http://schemas.microsoft.com/office/drawing/2014/main" id="{4E2A6085-C0A1-9B2B-D46A-AD3379B846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26" b="63482"/>
            <a:stretch/>
          </p:blipFill>
          <p:spPr bwMode="auto">
            <a:xfrm>
              <a:off x="1201146" y="2287045"/>
              <a:ext cx="3916293" cy="33510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0F26822-15FD-3C49-059D-744AC32BC1AC}"/>
                </a:ext>
              </a:extLst>
            </p:cNvPr>
            <p:cNvGrpSpPr/>
            <p:nvPr/>
          </p:nvGrpSpPr>
          <p:grpSpPr>
            <a:xfrm>
              <a:off x="5607080" y="2021940"/>
              <a:ext cx="4927146" cy="3847253"/>
              <a:chOff x="6320896" y="1598507"/>
              <a:chExt cx="5343525" cy="4172373"/>
            </a:xfrm>
          </p:grpSpPr>
          <p:pic>
            <p:nvPicPr>
              <p:cNvPr id="4" name="Picture 2" descr="Fig. 1">
                <a:extLst>
                  <a:ext uri="{FF2B5EF4-FFF2-40B4-BE49-F238E27FC236}">
                    <a16:creationId xmlns:a16="http://schemas.microsoft.com/office/drawing/2014/main" id="{2C5E5994-E705-F9E0-249A-D1D2F486C79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6222" b="4816"/>
              <a:stretch/>
            </p:blipFill>
            <p:spPr bwMode="auto">
              <a:xfrm>
                <a:off x="6320896" y="1598507"/>
                <a:ext cx="5343525" cy="40436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DE51376-9158-DE11-698B-DF8421922AF0}"/>
                  </a:ext>
                </a:extLst>
              </p:cNvPr>
              <p:cNvSpPr/>
              <p:nvPr/>
            </p:nvSpPr>
            <p:spPr>
              <a:xfrm>
                <a:off x="7382933" y="5520267"/>
                <a:ext cx="3142827" cy="25061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B8086A5-851E-5F69-AA2F-5CA0C812240E}"/>
                </a:ext>
              </a:extLst>
            </p:cNvPr>
            <p:cNvSpPr/>
            <p:nvPr/>
          </p:nvSpPr>
          <p:spPr>
            <a:xfrm>
              <a:off x="1395307" y="3745653"/>
              <a:ext cx="514774" cy="325120"/>
            </a:xfrm>
            <a:prstGeom prst="rect">
              <a:avLst/>
            </a:prstGeom>
            <a:noFill/>
            <a:ln w="28575">
              <a:solidFill>
                <a:srgbClr val="D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3810ABE-B221-B077-0692-D34FDE1E780F}"/>
                </a:ext>
              </a:extLst>
            </p:cNvPr>
            <p:cNvSpPr/>
            <p:nvPr/>
          </p:nvSpPr>
          <p:spPr>
            <a:xfrm>
              <a:off x="8053760" y="5221986"/>
              <a:ext cx="866720" cy="325120"/>
            </a:xfrm>
            <a:prstGeom prst="rect">
              <a:avLst/>
            </a:prstGeom>
            <a:noFill/>
            <a:ln w="28575">
              <a:solidFill>
                <a:srgbClr val="D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pic>
          <p:nvPicPr>
            <p:cNvPr id="14" name="Picture 2" descr="Fig. 1">
              <a:extLst>
                <a:ext uri="{FF2B5EF4-FFF2-40B4-BE49-F238E27FC236}">
                  <a16:creationId xmlns:a16="http://schemas.microsoft.com/office/drawing/2014/main" id="{0933486E-0DB1-5586-8821-8A7DBE939F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974" t="16774" r="45862" b="81462"/>
            <a:stretch/>
          </p:blipFill>
          <p:spPr bwMode="auto">
            <a:xfrm>
              <a:off x="1468099" y="3827250"/>
              <a:ext cx="369190" cy="161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6483460-6E50-A080-9B0A-562A82CFD2C8}"/>
                </a:ext>
              </a:extLst>
            </p:cNvPr>
            <p:cNvGrpSpPr/>
            <p:nvPr/>
          </p:nvGrpSpPr>
          <p:grpSpPr>
            <a:xfrm>
              <a:off x="6776035" y="3499007"/>
              <a:ext cx="2897931" cy="2730211"/>
              <a:chOff x="7382933" y="2809947"/>
              <a:chExt cx="3142827" cy="2960933"/>
            </a:xfrm>
          </p:grpSpPr>
          <p:pic>
            <p:nvPicPr>
              <p:cNvPr id="9" name="Picture 2" descr="Fig. 1">
                <a:extLst>
                  <a:ext uri="{FF2B5EF4-FFF2-40B4-BE49-F238E27FC236}">
                    <a16:creationId xmlns:a16="http://schemas.microsoft.com/office/drawing/2014/main" id="{D873FC1E-3267-70DC-B584-43A539552BB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1201" t="59618" r="51551" b="36004"/>
              <a:stretch/>
            </p:blipFill>
            <p:spPr bwMode="auto">
              <a:xfrm>
                <a:off x="7783137" y="2809947"/>
                <a:ext cx="921643" cy="30029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2DC2436-4AF5-978E-62BC-4266439747CD}"/>
                  </a:ext>
                </a:extLst>
              </p:cNvPr>
              <p:cNvSpPr/>
              <p:nvPr/>
            </p:nvSpPr>
            <p:spPr>
              <a:xfrm>
                <a:off x="7382933" y="5520267"/>
                <a:ext cx="3142827" cy="25061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7E26525-3260-8FFA-2AA8-1FD2B3253CC5}"/>
                </a:ext>
              </a:extLst>
            </p:cNvPr>
            <p:cNvSpPr/>
            <p:nvPr/>
          </p:nvSpPr>
          <p:spPr>
            <a:xfrm>
              <a:off x="7136608" y="3474896"/>
              <a:ext cx="866720" cy="325120"/>
            </a:xfrm>
            <a:prstGeom prst="rect">
              <a:avLst/>
            </a:prstGeom>
            <a:noFill/>
            <a:ln w="28575">
              <a:solidFill>
                <a:srgbClr val="D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pic>
          <p:nvPicPr>
            <p:cNvPr id="15" name="Picture 2" descr="Fig. 1">
              <a:extLst>
                <a:ext uri="{FF2B5EF4-FFF2-40B4-BE49-F238E27FC236}">
                  <a16:creationId xmlns:a16="http://schemas.microsoft.com/office/drawing/2014/main" id="{26A163DA-4837-4450-8E7E-A765D03515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87" t="42627" r="33165" b="52674"/>
            <a:stretch/>
          </p:blipFill>
          <p:spPr bwMode="auto">
            <a:xfrm>
              <a:off x="8044235" y="2414870"/>
              <a:ext cx="849828" cy="2971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6929BE8-4FE5-43D0-0A10-F5EB31CD0834}"/>
                </a:ext>
              </a:extLst>
            </p:cNvPr>
            <p:cNvSpPr/>
            <p:nvPr/>
          </p:nvSpPr>
          <p:spPr>
            <a:xfrm>
              <a:off x="8047793" y="2394550"/>
              <a:ext cx="849827" cy="325120"/>
            </a:xfrm>
            <a:prstGeom prst="rect">
              <a:avLst/>
            </a:prstGeom>
            <a:noFill/>
            <a:ln w="28575">
              <a:solidFill>
                <a:srgbClr val="D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pic>
          <p:nvPicPr>
            <p:cNvPr id="16" name="Picture 2" descr="Fig. 1">
              <a:extLst>
                <a:ext uri="{FF2B5EF4-FFF2-40B4-BE49-F238E27FC236}">
                  <a16:creationId xmlns:a16="http://schemas.microsoft.com/office/drawing/2014/main" id="{62FE4D70-1752-39B5-204B-B06B68FF1F7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9" t="87378" r="33165" b="8280"/>
            <a:stretch/>
          </p:blipFill>
          <p:spPr bwMode="auto">
            <a:xfrm>
              <a:off x="8072627" y="5249544"/>
              <a:ext cx="829056" cy="2745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1BD12EB1-1B05-C35F-B988-1626F27BE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44200" cy="1325563"/>
          </a:xfrm>
        </p:spPr>
        <p:txBody>
          <a:bodyPr>
            <a:normAutofit fontScale="90000"/>
          </a:bodyPr>
          <a:lstStyle/>
          <a:p>
            <a:pPr algn="l"/>
            <a:r>
              <a:rPr lang="en-US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orbel" panose="020B0503020204020204" pitchFamily="34" charset="0"/>
              </a:rPr>
              <a:t>A comprehensive LFQ benchmark dataset on modern day acquisition strategies in proteomics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74A0CA2-E358-C86B-2C2B-732A0A3A08EF}"/>
              </a:ext>
            </a:extLst>
          </p:cNvPr>
          <p:cNvGrpSpPr/>
          <p:nvPr/>
        </p:nvGrpSpPr>
        <p:grpSpPr>
          <a:xfrm>
            <a:off x="10614569" y="1690688"/>
            <a:ext cx="1325971" cy="1298204"/>
            <a:chOff x="10482950" y="481443"/>
            <a:chExt cx="1844222" cy="1805602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C3958A5-8198-9A4F-1521-F4DB6303686C}"/>
                </a:ext>
              </a:extLst>
            </p:cNvPr>
            <p:cNvGrpSpPr/>
            <p:nvPr/>
          </p:nvGrpSpPr>
          <p:grpSpPr>
            <a:xfrm>
              <a:off x="10809905" y="481443"/>
              <a:ext cx="1190312" cy="1480482"/>
              <a:chOff x="8815453" y="412404"/>
              <a:chExt cx="1190312" cy="1480482"/>
            </a:xfrm>
          </p:grpSpPr>
          <p:pic>
            <p:nvPicPr>
              <p:cNvPr id="30" name="Picture 6" descr="Profielfoto">
                <a:extLst>
                  <a:ext uri="{FF2B5EF4-FFF2-40B4-BE49-F238E27FC236}">
                    <a16:creationId xmlns:a16="http://schemas.microsoft.com/office/drawing/2014/main" id="{363B63EA-46BB-2A61-F0D8-E87AE15A19B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673" r="7673"/>
              <a:stretch/>
            </p:blipFill>
            <p:spPr bwMode="auto">
              <a:xfrm>
                <a:off x="8815453" y="412404"/>
                <a:ext cx="1190312" cy="140608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03D18FF-05BC-302C-8627-A2B10D889171}"/>
                  </a:ext>
                </a:extLst>
              </p:cNvPr>
              <p:cNvSpPr/>
              <p:nvPr/>
            </p:nvSpPr>
            <p:spPr>
              <a:xfrm>
                <a:off x="8815453" y="1810899"/>
                <a:ext cx="1190312" cy="8198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CBCCE93-B5BA-F9F8-5CC9-E134289F28B7}"/>
                </a:ext>
              </a:extLst>
            </p:cNvPr>
            <p:cNvSpPr txBox="1"/>
            <p:nvPr/>
          </p:nvSpPr>
          <p:spPr>
            <a:xfrm>
              <a:off x="10482950" y="2025435"/>
              <a:ext cx="18442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/>
                <a:t>Bart Van </a:t>
              </a:r>
              <a:r>
                <a:rPr lang="en-US" sz="1100" b="1" err="1"/>
                <a:t>Puyvelde</a:t>
              </a:r>
              <a:endParaRPr lang="LID4096" sz="1100" b="1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889D3B0-1B79-27BC-274E-CB83DB729A6D}"/>
              </a:ext>
            </a:extLst>
          </p:cNvPr>
          <p:cNvGrpSpPr/>
          <p:nvPr/>
        </p:nvGrpSpPr>
        <p:grpSpPr>
          <a:xfrm>
            <a:off x="10614568" y="3140954"/>
            <a:ext cx="1325971" cy="1294671"/>
            <a:chOff x="10522690" y="1690688"/>
            <a:chExt cx="1844222" cy="1800688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4AC6BA5C-F1EB-DDC8-2992-CCE81D2E3BC8}"/>
                </a:ext>
              </a:extLst>
            </p:cNvPr>
            <p:cNvGrpSpPr/>
            <p:nvPr/>
          </p:nvGrpSpPr>
          <p:grpSpPr>
            <a:xfrm>
              <a:off x="10849645" y="1690688"/>
              <a:ext cx="1190312" cy="1480482"/>
              <a:chOff x="10515656" y="412404"/>
              <a:chExt cx="1190312" cy="1480482"/>
            </a:xfrm>
          </p:grpSpPr>
          <p:pic>
            <p:nvPicPr>
              <p:cNvPr id="35" name="Picture 6">
                <a:extLst>
                  <a:ext uri="{FF2B5EF4-FFF2-40B4-BE49-F238E27FC236}">
                    <a16:creationId xmlns:a16="http://schemas.microsoft.com/office/drawing/2014/main" id="{3C7CFF62-BCA4-7F9B-92DB-8E75F5BDC5F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101" t="11430" r="12101" b="11430"/>
              <a:stretch/>
            </p:blipFill>
            <p:spPr bwMode="auto">
              <a:xfrm>
                <a:off x="10515656" y="412404"/>
                <a:ext cx="1190312" cy="140608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A6A74DAC-457E-374C-5F55-D53B9155B256}"/>
                  </a:ext>
                </a:extLst>
              </p:cNvPr>
              <p:cNvSpPr/>
              <p:nvPr/>
            </p:nvSpPr>
            <p:spPr>
              <a:xfrm>
                <a:off x="10515656" y="1810899"/>
                <a:ext cx="1190312" cy="8198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02FCD65-3F30-533E-86C0-C9A2559DE6ED}"/>
                </a:ext>
              </a:extLst>
            </p:cNvPr>
            <p:cNvSpPr txBox="1"/>
            <p:nvPr/>
          </p:nvSpPr>
          <p:spPr>
            <a:xfrm>
              <a:off x="10522690" y="3229766"/>
              <a:ext cx="18442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/>
                <a:t>Maarten Dhaenens</a:t>
              </a:r>
              <a:endParaRPr lang="LID4096" sz="1100" b="1" dirty="0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71A84C22-A2AE-9AEF-630C-203E30F5EF92}"/>
              </a:ext>
            </a:extLst>
          </p:cNvPr>
          <p:cNvSpPr txBox="1"/>
          <p:nvPr/>
        </p:nvSpPr>
        <p:spPr>
          <a:xfrm>
            <a:off x="353259" y="6496641"/>
            <a:ext cx="10792261" cy="277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Van </a:t>
            </a:r>
            <a:r>
              <a:rPr lang="en-US" sz="1200" i="1" dirty="0" err="1"/>
              <a:t>Puyvelde</a:t>
            </a:r>
            <a:r>
              <a:rPr lang="en-US" sz="1200" i="1" dirty="0"/>
              <a:t> et al. Scientific Data</a:t>
            </a:r>
            <a:r>
              <a:rPr lang="en-US" sz="1200" dirty="0"/>
              <a:t> (2022)</a:t>
            </a:r>
          </a:p>
        </p:txBody>
      </p:sp>
      <p:pic>
        <p:nvPicPr>
          <p:cNvPr id="24" name="Picture 2" descr="Fig. 1">
            <a:extLst>
              <a:ext uri="{FF2B5EF4-FFF2-40B4-BE49-F238E27FC236}">
                <a16:creationId xmlns:a16="http://schemas.microsoft.com/office/drawing/2014/main" id="{7DB6A2E3-3211-9DC0-D480-E78D4BE96D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8" t="62757" r="71703" b="33989"/>
          <a:stretch>
            <a:fillRect/>
          </a:stretch>
        </p:blipFill>
        <p:spPr bwMode="auto">
          <a:xfrm>
            <a:off x="6308472" y="3706373"/>
            <a:ext cx="685800" cy="20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Fig. 1">
            <a:extLst>
              <a:ext uri="{FF2B5EF4-FFF2-40B4-BE49-F238E27FC236}">
                <a16:creationId xmlns:a16="http://schemas.microsoft.com/office/drawing/2014/main" id="{70EA63B3-C57D-6E12-5E2A-D1DBE7D6D8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27" t="42679" r="17243" b="53907"/>
          <a:stretch>
            <a:fillRect/>
          </a:stretch>
        </p:blipFill>
        <p:spPr bwMode="auto">
          <a:xfrm>
            <a:off x="9061191" y="2431086"/>
            <a:ext cx="622300" cy="21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Fig. 1">
            <a:extLst>
              <a:ext uri="{FF2B5EF4-FFF2-40B4-BE49-F238E27FC236}">
                <a16:creationId xmlns:a16="http://schemas.microsoft.com/office/drawing/2014/main" id="{17A9AA61-ED06-3133-3DC0-85CA317158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54" t="83441" r="17416" b="13144"/>
          <a:stretch>
            <a:fillRect/>
          </a:stretch>
        </p:blipFill>
        <p:spPr bwMode="auto">
          <a:xfrm>
            <a:off x="9053571" y="5006277"/>
            <a:ext cx="622300" cy="21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118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4448F-7320-DBA9-99E3-F3D4CB5C6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00658" cy="13255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Corbel" panose="020B0503020204020204" pitchFamily="34" charset="0"/>
              </a:rPr>
              <a:t>DIA data acquired on the orbitrap shows more than triple the number of peaks in MS1 and MS2</a:t>
            </a:r>
            <a:endParaRPr lang="en-NL" b="1" dirty="0">
              <a:latin typeface="Corbel" panose="020B05030202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5DA19A-1817-7629-2EB9-BCC280CAA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22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D50943C-57F3-825B-D048-AC8DDD3B6948}"/>
              </a:ext>
            </a:extLst>
          </p:cNvPr>
          <p:cNvGrpSpPr/>
          <p:nvPr/>
        </p:nvGrpSpPr>
        <p:grpSpPr>
          <a:xfrm>
            <a:off x="838200" y="2046339"/>
            <a:ext cx="10601052" cy="3718358"/>
            <a:chOff x="402228" y="4483101"/>
            <a:chExt cx="12001500" cy="420957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2DA79A4-8247-26E7-5D6F-0306503AA4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5968"/>
            <a:stretch/>
          </p:blipFill>
          <p:spPr>
            <a:xfrm>
              <a:off x="402228" y="4483101"/>
              <a:ext cx="6000750" cy="420957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3BC1F6D-7398-45A2-E799-AFAFE70004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968"/>
            <a:stretch/>
          </p:blipFill>
          <p:spPr>
            <a:xfrm>
              <a:off x="6402978" y="4483101"/>
              <a:ext cx="6000750" cy="420957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A8F585A-3245-EFB3-9686-5E54F38404F6}"/>
              </a:ext>
            </a:extLst>
          </p:cNvPr>
          <p:cNvSpPr txBox="1"/>
          <p:nvPr/>
        </p:nvSpPr>
        <p:spPr>
          <a:xfrm>
            <a:off x="4199709" y="2801805"/>
            <a:ext cx="19888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(isolation window ~ 8 m/z)</a:t>
            </a:r>
            <a:endParaRPr lang="en-NL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ECF13B-F53F-DBD9-34E6-E827299CFD08}"/>
              </a:ext>
            </a:extLst>
          </p:cNvPr>
          <p:cNvSpPr txBox="1"/>
          <p:nvPr/>
        </p:nvSpPr>
        <p:spPr>
          <a:xfrm>
            <a:off x="2609945" y="5708311"/>
            <a:ext cx="258417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Peaks in the isolation window (#)</a:t>
            </a:r>
            <a:endParaRPr lang="en-NL" sz="13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DB637C-3A31-01B8-F495-995DC246F09C}"/>
              </a:ext>
            </a:extLst>
          </p:cNvPr>
          <p:cNvSpPr txBox="1"/>
          <p:nvPr/>
        </p:nvSpPr>
        <p:spPr>
          <a:xfrm>
            <a:off x="7910471" y="5704696"/>
            <a:ext cx="258417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Peaks in an MS2 spectrum (#)</a:t>
            </a:r>
            <a:endParaRPr lang="en-NL" sz="1300" dirty="0"/>
          </a:p>
        </p:txBody>
      </p:sp>
    </p:spTree>
    <p:extLst>
      <p:ext uri="{BB962C8B-B14F-4D97-AF65-F5344CB8AC3E}">
        <p14:creationId xmlns:p14="http://schemas.microsoft.com/office/powerpoint/2010/main" val="4602476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4448F-7320-DBA9-99E3-F3D4CB5C6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38621"/>
            <a:ext cx="10626397" cy="1325563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Corbel" panose="020B0503020204020204" pitchFamily="34" charset="0"/>
              </a:rPr>
              <a:t>DIA data acquired on TOF instruments show more than six times the number of peaks in MS1 and MS2</a:t>
            </a:r>
            <a:endParaRPr lang="en-NL" sz="3600" b="1" dirty="0">
              <a:latin typeface="Corbel" panose="020B050302020402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C26E244-5D6D-4E8D-DFCC-EAA3A7FCD7A1}"/>
              </a:ext>
            </a:extLst>
          </p:cNvPr>
          <p:cNvGrpSpPr/>
          <p:nvPr/>
        </p:nvGrpSpPr>
        <p:grpSpPr>
          <a:xfrm>
            <a:off x="838200" y="1662986"/>
            <a:ext cx="10119360" cy="4492649"/>
            <a:chOff x="838200" y="1295400"/>
            <a:chExt cx="11599557" cy="514980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165EF48-9F19-A283-FECC-1407A97DA3F7}"/>
                </a:ext>
              </a:extLst>
            </p:cNvPr>
            <p:cNvGrpSpPr/>
            <p:nvPr/>
          </p:nvGrpSpPr>
          <p:grpSpPr>
            <a:xfrm>
              <a:off x="838200" y="1295400"/>
              <a:ext cx="5848350" cy="5149806"/>
              <a:chOff x="3171825" y="2057400"/>
              <a:chExt cx="5848350" cy="5149806"/>
            </a:xfrm>
          </p:grpSpPr>
          <p:pic>
            <p:nvPicPr>
              <p:cNvPr id="6" name="Graphic 5">
                <a:extLst>
                  <a:ext uri="{FF2B5EF4-FFF2-40B4-BE49-F238E27FC236}">
                    <a16:creationId xmlns:a16="http://schemas.microsoft.com/office/drawing/2014/main" id="{C1EB2B69-6D6B-276B-1D16-865892513F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b="11178"/>
              <a:stretch/>
            </p:blipFill>
            <p:spPr>
              <a:xfrm>
                <a:off x="3171825" y="2057400"/>
                <a:ext cx="5848350" cy="2436567"/>
              </a:xfrm>
              <a:prstGeom prst="rect">
                <a:avLst/>
              </a:prstGeom>
            </p:spPr>
          </p:pic>
          <p:pic>
            <p:nvPicPr>
              <p:cNvPr id="8" name="Graphic 7">
                <a:extLst>
                  <a:ext uri="{FF2B5EF4-FFF2-40B4-BE49-F238E27FC236}">
                    <a16:creationId xmlns:a16="http://schemas.microsoft.com/office/drawing/2014/main" id="{46E30DE1-5D05-5569-4C1B-9F8E02C70F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b="10325"/>
              <a:stretch/>
            </p:blipFill>
            <p:spPr>
              <a:xfrm>
                <a:off x="3171825" y="4747260"/>
                <a:ext cx="5848350" cy="2459946"/>
              </a:xfrm>
              <a:prstGeom prst="rect">
                <a:avLst/>
              </a:prstGeom>
            </p:spPr>
          </p:pic>
        </p:grp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3C19E30-BE32-7083-D9D1-E88869F6B6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b="11728"/>
            <a:stretch/>
          </p:blipFill>
          <p:spPr>
            <a:xfrm>
              <a:off x="6585585" y="4000500"/>
              <a:ext cx="5848350" cy="2421488"/>
            </a:xfrm>
            <a:prstGeom prst="rect">
              <a:avLst/>
            </a:prstGeom>
          </p:spPr>
        </p:pic>
        <p:pic>
          <p:nvPicPr>
            <p:cNvPr id="23" name="Picture 22" descr="A graph with red and blue lines&#10;&#10;Description automatically generated">
              <a:extLst>
                <a:ext uri="{FF2B5EF4-FFF2-40B4-BE49-F238E27FC236}">
                  <a16:creationId xmlns:a16="http://schemas.microsoft.com/office/drawing/2014/main" id="{67D5C7C0-BF4F-72E1-B310-E349ADBB84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734"/>
            <a:stretch/>
          </p:blipFill>
          <p:spPr>
            <a:xfrm>
              <a:off x="6585585" y="1310635"/>
              <a:ext cx="5852172" cy="2421332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5E0853-909A-D5D4-5A74-D3964D79C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23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5CF1C1-1586-8594-6719-E492351B1BEC}"/>
              </a:ext>
            </a:extLst>
          </p:cNvPr>
          <p:cNvSpPr txBox="1"/>
          <p:nvPr/>
        </p:nvSpPr>
        <p:spPr>
          <a:xfrm>
            <a:off x="4039446" y="2388171"/>
            <a:ext cx="19888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(isolation window ~ 8 m/z)</a:t>
            </a:r>
            <a:endParaRPr lang="en-NL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AD94FB-87CC-78D1-DF60-D6F2C0A16507}"/>
              </a:ext>
            </a:extLst>
          </p:cNvPr>
          <p:cNvSpPr txBox="1"/>
          <p:nvPr/>
        </p:nvSpPr>
        <p:spPr>
          <a:xfrm>
            <a:off x="3951399" y="4724859"/>
            <a:ext cx="19888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(isolation window ~ 26 m/z)</a:t>
            </a:r>
            <a:endParaRPr lang="en-NL" sz="1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C629225-3CBA-D4C1-2591-2DA32820EFD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2772" r="21656" b="93940"/>
          <a:stretch/>
        </p:blipFill>
        <p:spPr>
          <a:xfrm>
            <a:off x="2530268" y="1690688"/>
            <a:ext cx="2415541" cy="2396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25E0E8-F9DA-B4A6-12F8-48D0B18F4A4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2772" r="21656" b="93940"/>
          <a:stretch/>
        </p:blipFill>
        <p:spPr>
          <a:xfrm>
            <a:off x="2530268" y="4032458"/>
            <a:ext cx="2415541" cy="2396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B89297-38BA-2AC4-EADE-007BBD24C4C7}"/>
              </a:ext>
            </a:extLst>
          </p:cNvPr>
          <p:cNvSpPr txBox="1"/>
          <p:nvPr/>
        </p:nvSpPr>
        <p:spPr>
          <a:xfrm>
            <a:off x="2437667" y="6067193"/>
            <a:ext cx="258417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Peaks in the isolation window (#)</a:t>
            </a:r>
            <a:endParaRPr lang="en-NL" sz="13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FEE10B-5384-EAFE-D5BB-892B43AD4D79}"/>
              </a:ext>
            </a:extLst>
          </p:cNvPr>
          <p:cNvSpPr txBox="1"/>
          <p:nvPr/>
        </p:nvSpPr>
        <p:spPr>
          <a:xfrm>
            <a:off x="7623917" y="6063962"/>
            <a:ext cx="258417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Peaks in an MS2 spectrum (#)</a:t>
            </a:r>
            <a:endParaRPr lang="en-NL" sz="13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D066CC-1D35-C6C0-50D6-23DE16A3F708}"/>
              </a:ext>
            </a:extLst>
          </p:cNvPr>
          <p:cNvSpPr txBox="1"/>
          <p:nvPr/>
        </p:nvSpPr>
        <p:spPr>
          <a:xfrm>
            <a:off x="2609945" y="3715211"/>
            <a:ext cx="258417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Peaks in the isolation window (#)</a:t>
            </a:r>
            <a:endParaRPr lang="en-NL" sz="13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CF6678-A33C-D67C-7EC7-811AEE4FA3A0}"/>
              </a:ext>
            </a:extLst>
          </p:cNvPr>
          <p:cNvSpPr txBox="1"/>
          <p:nvPr/>
        </p:nvSpPr>
        <p:spPr>
          <a:xfrm>
            <a:off x="7623917" y="3740070"/>
            <a:ext cx="258417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Peaks in an MS2 spectrum (#)</a:t>
            </a:r>
            <a:endParaRPr lang="en-NL" sz="1300" dirty="0"/>
          </a:p>
        </p:txBody>
      </p:sp>
    </p:spTree>
    <p:extLst>
      <p:ext uri="{BB962C8B-B14F-4D97-AF65-F5344CB8AC3E}">
        <p14:creationId xmlns:p14="http://schemas.microsoft.com/office/powerpoint/2010/main" val="41772505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8B2AC-8BE6-099B-7C85-281C82077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Quantifying the multi-interpretability with </a:t>
            </a:r>
            <a:r>
              <a:rPr lang="el-GR" sz="4000" b="1" dirty="0">
                <a:latin typeface="Corbel" panose="020B0503020204020204" pitchFamily="34" charset="0"/>
              </a:rPr>
              <a:t>Δ</a:t>
            </a:r>
            <a:r>
              <a:rPr lang="en-US" sz="4000" b="1" dirty="0">
                <a:latin typeface="Corbel" panose="020B0503020204020204" pitchFamily="34" charset="0"/>
              </a:rPr>
              <a:t>m/z values of all pairwise distances (</a:t>
            </a:r>
            <a:r>
              <a:rPr lang="en-US" sz="4000" b="1" dirty="0" err="1">
                <a:latin typeface="Corbel" panose="020B0503020204020204" pitchFamily="34" charset="0"/>
              </a:rPr>
              <a:t>singlemers</a:t>
            </a:r>
            <a:r>
              <a:rPr lang="en-US" sz="4000" b="1" dirty="0">
                <a:latin typeface="Corbel" panose="020B0503020204020204" pitchFamily="34" charset="0"/>
              </a:rPr>
              <a:t>)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3E8BBD-B79A-66BA-B4C7-73D83CC99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24</a:t>
            </a:fld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702753EE-B5F8-1C88-21BF-0EA27579D1B8}"/>
              </a:ext>
            </a:extLst>
          </p:cNvPr>
          <p:cNvSpPr/>
          <p:nvPr/>
        </p:nvSpPr>
        <p:spPr>
          <a:xfrm rot="16200000">
            <a:off x="5834250" y="3516183"/>
            <a:ext cx="325120" cy="777476"/>
          </a:xfrm>
          <a:prstGeom prst="down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3708313C-3DC9-DA85-48E8-523E743116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4075865"/>
              </p:ext>
            </p:extLst>
          </p:nvPr>
        </p:nvGraphicFramePr>
        <p:xfrm>
          <a:off x="6671403" y="2551101"/>
          <a:ext cx="4674777" cy="2661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199497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140473307"/>
                    </a:ext>
                  </a:extLst>
                </a:gridCol>
                <a:gridCol w="1423577">
                  <a:extLst>
                    <a:ext uri="{9D8B030D-6E8A-4147-A177-3AD203B41FA5}">
                      <a16:colId xmlns:a16="http://schemas.microsoft.com/office/drawing/2014/main" val="32479235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Spectrum 1</a:t>
                      </a:r>
                      <a:endParaRPr lang="en-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…</a:t>
                      </a:r>
                      <a:endParaRPr lang="en-NL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2485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F (102.079)</a:t>
                      </a:r>
                      <a:endParaRPr lang="en-NL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NL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…</a:t>
                      </a:r>
                      <a:endParaRPr lang="en-NL" dirty="0"/>
                    </a:p>
                    <a:p>
                      <a:pPr algn="ctr"/>
                      <a:endParaRPr lang="en-N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5993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 (57.0215)</a:t>
                      </a:r>
                      <a:endParaRPr lang="en-NL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…</a:t>
                      </a:r>
                      <a:endParaRPr lang="en-NL" dirty="0"/>
                    </a:p>
                    <a:p>
                      <a:pPr algn="ctr"/>
                      <a:endParaRPr lang="en-N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4408956"/>
                  </a:ext>
                </a:extLst>
              </a:tr>
              <a:tr h="15671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6"/>
                          </a:solidFill>
                        </a:rPr>
                        <a:t>I/L (113.084)</a:t>
                      </a:r>
                      <a:endParaRPr lang="en-NL" b="1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1</a:t>
                      </a:r>
                      <a:endParaRPr lang="en-NL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…</a:t>
                      </a:r>
                      <a:endParaRPr lang="en-NL" dirty="0"/>
                    </a:p>
                    <a:p>
                      <a:pPr algn="ctr"/>
                      <a:endParaRPr lang="en-N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1492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…</a:t>
                      </a:r>
                      <a:endParaRPr lang="en-NL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  <a:endParaRPr lang="en-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  <a:endParaRPr lang="en-N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5120265"/>
                  </a:ext>
                </a:extLst>
              </a:tr>
            </a:tbl>
          </a:graphicData>
        </a:graphic>
      </p:graphicFrame>
      <p:grpSp>
        <p:nvGrpSpPr>
          <p:cNvPr id="22" name="Group 21">
            <a:extLst>
              <a:ext uri="{FF2B5EF4-FFF2-40B4-BE49-F238E27FC236}">
                <a16:creationId xmlns:a16="http://schemas.microsoft.com/office/drawing/2014/main" id="{240A8EB1-F4C1-117B-7D96-0FF39F3DFA15}"/>
              </a:ext>
            </a:extLst>
          </p:cNvPr>
          <p:cNvGrpSpPr/>
          <p:nvPr/>
        </p:nvGrpSpPr>
        <p:grpSpPr>
          <a:xfrm>
            <a:off x="661245" y="1732095"/>
            <a:ext cx="4946827" cy="4345650"/>
            <a:chOff x="-3271309" y="933251"/>
            <a:chExt cx="4946827" cy="434565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AAAAAA2-FDA0-90FF-DBFC-789ED007F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271309" y="933251"/>
              <a:ext cx="4946827" cy="4345650"/>
            </a:xfrm>
            <a:prstGeom prst="rect">
              <a:avLst/>
            </a:prstGeom>
          </p:spPr>
        </p:pic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F8C55D1-ED7A-87C9-623A-7BD32CD6DE51}"/>
                </a:ext>
              </a:extLst>
            </p:cNvPr>
            <p:cNvCxnSpPr/>
            <p:nvPr/>
          </p:nvCxnSpPr>
          <p:spPr>
            <a:xfrm>
              <a:off x="-2398603" y="1921871"/>
              <a:ext cx="0" cy="2835798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F6186BF-29BE-54A6-BA3D-5AE28324A65B}"/>
                </a:ext>
              </a:extLst>
            </p:cNvPr>
            <p:cNvCxnSpPr>
              <a:cxnSpLocks/>
            </p:cNvCxnSpPr>
            <p:nvPr/>
          </p:nvCxnSpPr>
          <p:spPr>
            <a:xfrm>
              <a:off x="-1887802" y="4320801"/>
              <a:ext cx="0" cy="436868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AA34915-10C6-77D0-7834-8A7B58E3AE7C}"/>
              </a:ext>
            </a:extLst>
          </p:cNvPr>
          <p:cNvCxnSpPr>
            <a:cxnSpLocks/>
          </p:cNvCxnSpPr>
          <p:nvPr/>
        </p:nvCxnSpPr>
        <p:spPr>
          <a:xfrm>
            <a:off x="1559691" y="5119645"/>
            <a:ext cx="464603" cy="0"/>
          </a:xfrm>
          <a:prstGeom prst="straightConnector1">
            <a:avLst/>
          </a:prstGeom>
          <a:ln w="38100">
            <a:solidFill>
              <a:srgbClr val="DE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044E212-C052-C11A-AB1F-E01BE3F6E590}"/>
              </a:ext>
            </a:extLst>
          </p:cNvPr>
          <p:cNvSpPr txBox="1"/>
          <p:nvPr/>
        </p:nvSpPr>
        <p:spPr>
          <a:xfrm>
            <a:off x="1216754" y="4678201"/>
            <a:ext cx="1858920" cy="3693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l-GR" sz="1800" b="1" dirty="0">
                <a:solidFill>
                  <a:srgbClr val="DE0000"/>
                </a:solidFill>
                <a:latin typeface="Corbel" panose="020B0503020204020204" pitchFamily="34" charset="0"/>
              </a:rPr>
              <a:t>Δ</a:t>
            </a:r>
            <a:r>
              <a:rPr lang="en-US" sz="1800" b="1" dirty="0">
                <a:solidFill>
                  <a:srgbClr val="DE0000"/>
                </a:solidFill>
                <a:latin typeface="Corbel" panose="020B0503020204020204" pitchFamily="34" charset="0"/>
              </a:rPr>
              <a:t>m/z = </a:t>
            </a:r>
            <a:r>
              <a:rPr lang="en-US" b="1" dirty="0">
                <a:solidFill>
                  <a:srgbClr val="DE0000"/>
                </a:solidFill>
              </a:rPr>
              <a:t>102.</a:t>
            </a:r>
            <a:r>
              <a:rPr lang="en-NL" b="1" dirty="0">
                <a:solidFill>
                  <a:srgbClr val="DE0000"/>
                </a:solidFill>
              </a:rPr>
              <a:t>0</a:t>
            </a:r>
            <a:r>
              <a:rPr lang="en-US" b="1" dirty="0">
                <a:solidFill>
                  <a:srgbClr val="DE0000"/>
                </a:solidFill>
              </a:rPr>
              <a:t>79</a:t>
            </a:r>
            <a:endParaRPr lang="en-NL" b="1" dirty="0">
              <a:solidFill>
                <a:srgbClr val="DE0000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72EF85B-6260-86CA-BD20-EE3AE9293E27}"/>
              </a:ext>
            </a:extLst>
          </p:cNvPr>
          <p:cNvCxnSpPr>
            <a:cxnSpLocks/>
          </p:cNvCxnSpPr>
          <p:nvPr/>
        </p:nvCxnSpPr>
        <p:spPr>
          <a:xfrm>
            <a:off x="3104178" y="4606565"/>
            <a:ext cx="464603" cy="0"/>
          </a:xfrm>
          <a:prstGeom prst="straightConnector1">
            <a:avLst/>
          </a:prstGeom>
          <a:ln w="38100">
            <a:solidFill>
              <a:schemeClr val="accent6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317F6CF-366D-2531-4B27-A3B1CC58BB02}"/>
              </a:ext>
            </a:extLst>
          </p:cNvPr>
          <p:cNvCxnSpPr>
            <a:cxnSpLocks/>
          </p:cNvCxnSpPr>
          <p:nvPr/>
        </p:nvCxnSpPr>
        <p:spPr>
          <a:xfrm>
            <a:off x="3088938" y="4495800"/>
            <a:ext cx="0" cy="1070873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CE2DC42-2919-5ABF-5286-7BF6C52379FE}"/>
              </a:ext>
            </a:extLst>
          </p:cNvPr>
          <p:cNvCxnSpPr>
            <a:cxnSpLocks/>
          </p:cNvCxnSpPr>
          <p:nvPr/>
        </p:nvCxnSpPr>
        <p:spPr>
          <a:xfrm>
            <a:off x="3579280" y="4389120"/>
            <a:ext cx="0" cy="1177553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E58C94A-FC92-8A1B-1713-0E2DC9267607}"/>
              </a:ext>
            </a:extLst>
          </p:cNvPr>
          <p:cNvSpPr txBox="1"/>
          <p:nvPr/>
        </p:nvSpPr>
        <p:spPr>
          <a:xfrm>
            <a:off x="3134658" y="4678201"/>
            <a:ext cx="1858920" cy="3693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l-GR" sz="1800" b="1" dirty="0">
                <a:solidFill>
                  <a:srgbClr val="00B050"/>
                </a:solidFill>
                <a:latin typeface="Corbel" panose="020B0503020204020204" pitchFamily="34" charset="0"/>
              </a:rPr>
              <a:t>Δ</a:t>
            </a:r>
            <a:r>
              <a:rPr lang="en-US" sz="1800" b="1" dirty="0">
                <a:solidFill>
                  <a:srgbClr val="00B050"/>
                </a:solidFill>
                <a:latin typeface="Corbel" panose="020B0503020204020204" pitchFamily="34" charset="0"/>
              </a:rPr>
              <a:t>m/z = </a:t>
            </a:r>
            <a:r>
              <a:rPr lang="en-US" b="1" dirty="0">
                <a:solidFill>
                  <a:srgbClr val="00B050"/>
                </a:solidFill>
              </a:rPr>
              <a:t>113.</a:t>
            </a:r>
            <a:r>
              <a:rPr lang="en-NL" b="1" dirty="0">
                <a:solidFill>
                  <a:srgbClr val="00B050"/>
                </a:solidFill>
              </a:rPr>
              <a:t>0</a:t>
            </a:r>
            <a:r>
              <a:rPr lang="en-US" b="1" dirty="0">
                <a:solidFill>
                  <a:srgbClr val="00B050"/>
                </a:solidFill>
              </a:rPr>
              <a:t>84</a:t>
            </a:r>
            <a:endParaRPr lang="en-NL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7093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C0F1599-680E-521F-4E90-D08F7C0D9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131609"/>
            <a:ext cx="7576310" cy="4224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88B2AC-8BE6-099B-7C85-281C82077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679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Corbel" panose="020B0503020204020204" pitchFamily="34" charset="0"/>
              </a:rPr>
              <a:t>The number of recognized mass shifts for DIA data acquired on the orbitrap has a median that is five times higher</a:t>
            </a:r>
            <a:endParaRPr lang="en-NL" b="1" dirty="0">
              <a:latin typeface="Corbel" panose="020B05030202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3E8BBD-B79A-66BA-B4C7-73D83CC99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5145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8848F-C32D-06AA-1053-0DDF7FF2E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FECB5-E808-E9A2-DACD-E5F4495D4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3337"/>
            <a:ext cx="11211046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Modification search in DIA – theoretical analysis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92907-0732-593A-6517-1BCBC6435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662"/>
            <a:ext cx="10515600" cy="5013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Root cause of issues for identification of modified peptides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Computational limits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Ambiguity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Increased ambiguity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No exact precursor info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Chimeric spectra</a:t>
            </a:r>
          </a:p>
          <a:p>
            <a:pPr marL="0" indent="0">
              <a:buNone/>
            </a:pPr>
            <a:r>
              <a:rPr lang="en-US" b="1" dirty="0">
                <a:latin typeface="Corbel" panose="020B0503020204020204" pitchFamily="34" charset="0"/>
              </a:rPr>
              <a:t>Peptide centric approach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</a:t>
            </a:r>
            <a:r>
              <a:rPr lang="en-US" sz="2800" dirty="0">
                <a:latin typeface="Corbel" panose="020B0503020204020204" pitchFamily="34" charset="0"/>
              </a:rPr>
              <a:t>Computational speed and m</a:t>
            </a:r>
            <a:r>
              <a:rPr lang="en-US" dirty="0">
                <a:latin typeface="Corbel" panose="020B0503020204020204" pitchFamily="34" charset="0"/>
              </a:rPr>
              <a:t>emory</a:t>
            </a:r>
            <a:endParaRPr lang="en-US" sz="2800" dirty="0">
              <a:latin typeface="Corbel" panose="020B0503020204020204" pitchFamily="34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Modified peptides behave different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Prediction accuracy for spectral library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834452-6D4F-1BC7-5E33-E23BEECFF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928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87346070-37FC-A8CB-670B-538F3DD5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1006" y="1485401"/>
            <a:ext cx="6469914" cy="485770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4AC3CA-E3ED-C7D5-447D-1C6A3308C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79210"/>
            <a:ext cx="2743200" cy="365125"/>
          </a:xfrm>
        </p:spPr>
        <p:txBody>
          <a:bodyPr/>
          <a:lstStyle/>
          <a:p>
            <a:fld id="{A31DC148-0ACE-44A8-ABC4-B0359456BEB8}" type="slidenum">
              <a:rPr lang="en-US" smtClean="0"/>
              <a:t>27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D5CFACD-14F8-3305-E46A-AA451E2B0F70}"/>
                  </a:ext>
                </a:extLst>
              </p:cNvPr>
              <p:cNvSpPr/>
              <p:nvPr/>
            </p:nvSpPr>
            <p:spPr>
              <a:xfrm>
                <a:off x="7428815" y="2112588"/>
                <a:ext cx="3795777" cy="3795777"/>
              </a:xfrm>
              <a:prstGeom prst="rect">
                <a:avLst/>
              </a:prstGeom>
              <a:solidFill>
                <a:schemeClr val="accent6">
                  <a:alpha val="9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>
                    <a:solidFill>
                      <a:schemeClr val="bg1"/>
                    </a:solidFill>
                  </a:rPr>
                  <a:t>Peptide characters: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14 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𝑏𝑦𝑡𝑒𝑠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∙3.038 ∙</m:t>
                      </m:r>
                      <m:sSup>
                        <m:sSupPr>
                          <m:ctrlP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sup>
                      </m:sSup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=396.11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𝐺𝐵</m:t>
                      </m:r>
                    </m:oMath>
                  </m:oMathPara>
                </a14:m>
                <a:endParaRPr lang="en-US" sz="1400" dirty="0">
                  <a:solidFill>
                    <a:schemeClr val="bg1"/>
                  </a:solidFill>
                </a:endParaRPr>
              </a:p>
              <a:p>
                <a:endParaRPr lang="en-US" sz="1400" dirty="0">
                  <a:solidFill>
                    <a:schemeClr val="bg1"/>
                  </a:solidFill>
                </a:endParaRPr>
              </a:p>
              <a:p>
                <a:r>
                  <a:rPr lang="en-US" sz="1400" b="1" dirty="0">
                    <a:solidFill>
                      <a:schemeClr val="bg1"/>
                    </a:solidFill>
                  </a:rPr>
                  <a:t>Ion type: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𝑏𝑖𝑡𝑠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∙3.038 ∙</m:t>
                      </m:r>
                      <m:sSup>
                        <m:sSupPr>
                          <m:ctrlP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sup>
                      </m:sSup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=99.03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𝐺𝐵</m:t>
                      </m:r>
                    </m:oMath>
                  </m:oMathPara>
                </a14:m>
                <a:endParaRPr lang="en-US" sz="1400" dirty="0">
                  <a:solidFill>
                    <a:schemeClr val="bg1"/>
                  </a:solidFill>
                </a:endParaRPr>
              </a:p>
              <a:p>
                <a:endParaRPr lang="en-US" sz="1400" dirty="0">
                  <a:solidFill>
                    <a:schemeClr val="bg1"/>
                  </a:solidFill>
                </a:endParaRPr>
              </a:p>
              <a:p>
                <a:r>
                  <a:rPr lang="en-US" sz="1400" b="1" dirty="0">
                    <a:solidFill>
                      <a:schemeClr val="bg1"/>
                    </a:solidFill>
                  </a:rPr>
                  <a:t>Ion ordinal: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𝑏𝑦𝑡𝑒𝑠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∙3.038 ∙</m:t>
                      </m:r>
                      <m:sSup>
                        <m:sSupPr>
                          <m:ctrlP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sup>
                      </m:sSup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=792. 22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𝐺𝐵</m:t>
                      </m:r>
                    </m:oMath>
                  </m:oMathPara>
                </a14:m>
                <a:endParaRPr lang="en-US" sz="1400" dirty="0">
                  <a:solidFill>
                    <a:schemeClr val="bg1"/>
                  </a:solidFill>
                </a:endParaRPr>
              </a:p>
              <a:p>
                <a:endParaRPr lang="en-US" sz="1400" dirty="0">
                  <a:solidFill>
                    <a:schemeClr val="bg1"/>
                  </a:solidFill>
                </a:endParaRPr>
              </a:p>
              <a:p>
                <a:r>
                  <a:rPr lang="en-US" sz="1400" b="1" dirty="0">
                    <a:solidFill>
                      <a:schemeClr val="bg1"/>
                    </a:solidFill>
                  </a:rPr>
                  <a:t>Ion intensity: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6 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𝑏𝑦𝑡𝑒𝑠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∙3.038 ∙</m:t>
                      </m:r>
                      <m:sSup>
                        <m:sSupPr>
                          <m:ctrlP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sup>
                      </m:sSup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=1701. 28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𝐺𝐵</m:t>
                      </m:r>
                    </m:oMath>
                  </m:oMathPara>
                </a14:m>
                <a:endParaRPr lang="en-US" sz="1400" dirty="0">
                  <a:solidFill>
                    <a:schemeClr val="bg1"/>
                  </a:solidFill>
                </a:endParaRPr>
              </a:p>
              <a:p>
                <a:endParaRPr lang="en-US" sz="1400" dirty="0">
                  <a:solidFill>
                    <a:schemeClr val="bg1"/>
                  </a:solidFill>
                </a:endParaRPr>
              </a:p>
              <a:p>
                <a:r>
                  <a:rPr lang="en-US" sz="1400" b="1" dirty="0">
                    <a:solidFill>
                      <a:schemeClr val="bg1"/>
                    </a:solidFill>
                  </a:rPr>
                  <a:t>Retention times: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4 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𝑏𝑦𝑡𝑒𝑠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∙3.038 ∙</m:t>
                      </m:r>
                      <m:sSup>
                        <m:sSupPr>
                          <m:ctrlP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sup>
                      </m:sSup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=113.17 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𝐺𝐵</m:t>
                      </m:r>
                    </m:oMath>
                  </m:oMathPara>
                </a14:m>
                <a:endParaRPr lang="en-US" sz="1400" dirty="0">
                  <a:solidFill>
                    <a:schemeClr val="bg1"/>
                  </a:solidFill>
                </a:endParaRPr>
              </a:p>
              <a:p>
                <a:endParaRPr lang="en-US" sz="1400" b="1" dirty="0">
                  <a:solidFill>
                    <a:schemeClr val="bg1"/>
                  </a:solidFill>
                </a:endParaRPr>
              </a:p>
              <a:p>
                <a:r>
                  <a:rPr lang="en-US" sz="1400" b="1" dirty="0">
                    <a:solidFill>
                      <a:schemeClr val="bg1"/>
                    </a:solidFill>
                  </a:rPr>
                  <a:t>Total:</a:t>
                </a:r>
              </a:p>
              <a:p>
                <a:r>
                  <a:rPr lang="en-US" b="1" u="sng" dirty="0">
                    <a:solidFill>
                      <a:schemeClr val="bg1"/>
                    </a:solidFill>
                  </a:rPr>
                  <a:t>3.1 TB</a:t>
                </a:r>
                <a:endParaRPr lang="en-NL" b="1" u="sng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D5CFACD-14F8-3305-E46A-AA451E2B0F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28815" y="2112588"/>
                <a:ext cx="3795777" cy="3795777"/>
              </a:xfrm>
              <a:prstGeom prst="rect">
                <a:avLst/>
              </a:prstGeom>
              <a:blipFill>
                <a:blip r:embed="rId5"/>
                <a:stretch>
                  <a:fillRect l="-1282" b="-224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AEE4448F-7320-DBA9-99E3-F3D4CB5C6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0409"/>
            <a:ext cx="10515600" cy="1325563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Corbel" panose="020B0503020204020204" pitchFamily="34" charset="0"/>
              </a:rPr>
              <a:t>Peptide-centric approach and predicted spectral libraries are computationally infeasible; smart filtering of candidates and predictions on demand</a:t>
            </a:r>
            <a:endParaRPr lang="en-NL" sz="3600" b="1" dirty="0">
              <a:latin typeface="Corbel" panose="020B0503020204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4668501-D491-6C28-627A-31B06F5FDB55}"/>
              </a:ext>
            </a:extLst>
          </p:cNvPr>
          <p:cNvSpPr/>
          <p:nvPr/>
        </p:nvSpPr>
        <p:spPr>
          <a:xfrm>
            <a:off x="2071955" y="5482497"/>
            <a:ext cx="174118" cy="174118"/>
          </a:xfrm>
          <a:prstGeom prst="rect">
            <a:avLst/>
          </a:prstGeom>
          <a:solidFill>
            <a:schemeClr val="accent6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F175C1-1CAF-1F91-DBC2-D9EB2819F471}"/>
              </a:ext>
            </a:extLst>
          </p:cNvPr>
          <p:cNvSpPr/>
          <p:nvPr/>
        </p:nvSpPr>
        <p:spPr>
          <a:xfrm>
            <a:off x="2336598" y="5059399"/>
            <a:ext cx="313200" cy="313200"/>
          </a:xfrm>
          <a:prstGeom prst="rect">
            <a:avLst/>
          </a:prstGeom>
          <a:solidFill>
            <a:schemeClr val="accent6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9DA18D-FC0D-A259-3BDB-C4F1ADE0FAB4}"/>
              </a:ext>
            </a:extLst>
          </p:cNvPr>
          <p:cNvSpPr/>
          <p:nvPr/>
        </p:nvSpPr>
        <p:spPr>
          <a:xfrm>
            <a:off x="2873858" y="4480554"/>
            <a:ext cx="734400" cy="734400"/>
          </a:xfrm>
          <a:prstGeom prst="rect">
            <a:avLst/>
          </a:prstGeom>
          <a:solidFill>
            <a:schemeClr val="accent6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DECBC3C-50AB-C1BF-E3CC-E9FB24636AFB}"/>
              </a:ext>
            </a:extLst>
          </p:cNvPr>
          <p:cNvSpPr/>
          <p:nvPr/>
        </p:nvSpPr>
        <p:spPr>
          <a:xfrm>
            <a:off x="4250779" y="3206154"/>
            <a:ext cx="2008800" cy="2008800"/>
          </a:xfrm>
          <a:prstGeom prst="rect">
            <a:avLst/>
          </a:prstGeom>
          <a:solidFill>
            <a:schemeClr val="accent6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2F8D8FA0-B072-D881-818E-83BF03575F30}"/>
              </a:ext>
            </a:extLst>
          </p:cNvPr>
          <p:cNvCxnSpPr>
            <a:stCxn id="26" idx="1"/>
          </p:cNvCxnSpPr>
          <p:nvPr/>
        </p:nvCxnSpPr>
        <p:spPr>
          <a:xfrm rot="10800000" flipV="1">
            <a:off x="1912621" y="5569555"/>
            <a:ext cx="159335" cy="8705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1B4B7F76-BDB3-2CF7-AD9A-A6AEE420D3A0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>
            <a:off x="2078306" y="5053051"/>
            <a:ext cx="258292" cy="16294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B10855F2-AD7F-0533-BD1A-203F037DFE67}"/>
              </a:ext>
            </a:extLst>
          </p:cNvPr>
          <p:cNvCxnSpPr>
            <a:cxnSpLocks/>
            <a:stCxn id="28" idx="1"/>
          </p:cNvCxnSpPr>
          <p:nvPr/>
        </p:nvCxnSpPr>
        <p:spPr>
          <a:xfrm rot="10800000">
            <a:off x="2632682" y="4583146"/>
            <a:ext cx="241176" cy="26460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nector: Curved 42">
            <a:extLst>
              <a:ext uri="{FF2B5EF4-FFF2-40B4-BE49-F238E27FC236}">
                <a16:creationId xmlns:a16="http://schemas.microsoft.com/office/drawing/2014/main" id="{B01B961B-CDCE-3125-D64E-97FF9E59ECD5}"/>
              </a:ext>
            </a:extLst>
          </p:cNvPr>
          <p:cNvCxnSpPr>
            <a:cxnSpLocks/>
            <a:stCxn id="30" idx="0"/>
          </p:cNvCxnSpPr>
          <p:nvPr/>
        </p:nvCxnSpPr>
        <p:spPr>
          <a:xfrm rot="16200000" flipV="1">
            <a:off x="4805973" y="2756948"/>
            <a:ext cx="258766" cy="6396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2D80E6ED-C835-F7F1-F416-DBF55A9E6B65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>
            <a:off x="5448301" y="2545081"/>
            <a:ext cx="1980515" cy="146539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559C4DF5-762A-0182-5D88-1E5D5A9FAFC1}"/>
              </a:ext>
            </a:extLst>
          </p:cNvPr>
          <p:cNvSpPr txBox="1"/>
          <p:nvPr/>
        </p:nvSpPr>
        <p:spPr>
          <a:xfrm>
            <a:off x="2231291" y="5407427"/>
            <a:ext cx="11148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6.53 GB</a:t>
            </a:r>
            <a:endParaRPr lang="en-NL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7A37C8-7865-F1C8-E550-A5C393701A15}"/>
              </a:ext>
            </a:extLst>
          </p:cNvPr>
          <p:cNvSpPr/>
          <p:nvPr/>
        </p:nvSpPr>
        <p:spPr>
          <a:xfrm>
            <a:off x="1016758" y="2483893"/>
            <a:ext cx="252484" cy="11013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055118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B54328-51C6-6911-2AAD-20CFC5B2C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27C5-EC10-9F3C-6E70-71905CE3A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3337"/>
            <a:ext cx="11211046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Modification search in DIA – theoretical analysis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B44A1-874A-D87C-FD12-8D75CF866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662"/>
            <a:ext cx="10515600" cy="5013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Root cause of issues for identification of modified peptides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Computational limits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Ambiguity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Increased ambiguity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No exact precursor info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Chimeric spectra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Peptide centric approach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Computational speed and 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rbel" panose="020B0503020204020204" pitchFamily="34" charset="0"/>
              </a:rPr>
              <a:t>emory</a:t>
            </a:r>
            <a:endParaRPr lang="en-US" sz="2800" dirty="0">
              <a:solidFill>
                <a:schemeClr val="bg1">
                  <a:lumMod val="75000"/>
                </a:schemeClr>
              </a:solidFill>
              <a:latin typeface="Corbel" panose="020B050302020402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Corbel" panose="020B0503020204020204" pitchFamily="34" charset="0"/>
              </a:rPr>
              <a:t>Modified peptides behave different</a:t>
            </a:r>
          </a:p>
          <a:p>
            <a:pPr marL="0" indent="0">
              <a:buNone/>
            </a:pPr>
            <a:r>
              <a:rPr lang="en-US" dirty="0">
                <a:latin typeface="Corbel" panose="020B0503020204020204" pitchFamily="34" charset="0"/>
              </a:rPr>
              <a:t>	</a:t>
            </a:r>
            <a:r>
              <a:rPr lang="en-US" sz="2800" dirty="0">
                <a:latin typeface="Corbel" panose="020B0503020204020204" pitchFamily="34" charset="0"/>
              </a:rPr>
              <a:t>Prediction accuracy for spectral library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039FD2-8E15-48B3-67EC-29E9CEB9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6778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0365F-230B-A8D7-1451-458B13BD0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29</a:t>
            </a:fld>
            <a:endParaRPr lang="en-US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6BEBD701-956D-28DC-BBD3-BFDA12EA7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1966119"/>
            <a:ext cx="6400800" cy="205740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2E02AB74-F435-AEDC-4625-79A766B9AB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4107180"/>
            <a:ext cx="6400800" cy="20574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8EC348B2-A8E6-E0C1-C132-EE15474ADA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88071" y="2000806"/>
            <a:ext cx="3812275" cy="3812275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C3236C48-3F60-1168-2683-BF51EC895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769"/>
            <a:ext cx="10515600" cy="1325563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Corbel" panose="020B0503020204020204" pitchFamily="34" charset="0"/>
              </a:rPr>
              <a:t>Modified peptides behave substantially different compared to their non-modified counterparts</a:t>
            </a:r>
            <a:endParaRPr lang="en-NL" sz="3600" b="1" dirty="0">
              <a:latin typeface="Corbel" panose="020B0503020204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740B18-90BA-9AEF-DC18-6CAD176CA241}"/>
              </a:ext>
            </a:extLst>
          </p:cNvPr>
          <p:cNvSpPr txBox="1"/>
          <p:nvPr/>
        </p:nvSpPr>
        <p:spPr>
          <a:xfrm>
            <a:off x="353259" y="6496641"/>
            <a:ext cx="10792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err="1"/>
              <a:t>Zolg</a:t>
            </a:r>
            <a:r>
              <a:rPr lang="en-US" sz="1200" i="1" dirty="0"/>
              <a:t> et al. MCP (2018); Will et al. Analytical &amp; Bioanalytical Chemistry (2023)</a:t>
            </a:r>
          </a:p>
        </p:txBody>
      </p:sp>
    </p:spTree>
    <p:extLst>
      <p:ext uri="{BB962C8B-B14F-4D97-AF65-F5344CB8AC3E}">
        <p14:creationId xmlns:p14="http://schemas.microsoft.com/office/powerpoint/2010/main" val="1911532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042E7-421A-F067-4AC5-B29CACC86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C32C920-5AEB-634E-051E-5794DB48BE5B}"/>
              </a:ext>
            </a:extLst>
          </p:cNvPr>
          <p:cNvGrpSpPr/>
          <p:nvPr/>
        </p:nvGrpSpPr>
        <p:grpSpPr>
          <a:xfrm>
            <a:off x="454621" y="1843649"/>
            <a:ext cx="11282758" cy="4202212"/>
            <a:chOff x="-1482266" y="0"/>
            <a:chExt cx="18413434" cy="68580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0087809-816A-3A1E-B214-F6AC6EAD4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3000"/>
            </a:blip>
            <a:stretch>
              <a:fillRect/>
            </a:stretch>
          </p:blipFill>
          <p:spPr>
            <a:xfrm>
              <a:off x="7823744" y="0"/>
              <a:ext cx="9106231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196C2BB-AE48-5EDD-B95B-97C28B362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3000"/>
            </a:blip>
            <a:stretch>
              <a:fillRect/>
            </a:stretch>
          </p:blipFill>
          <p:spPr>
            <a:xfrm>
              <a:off x="-1482266" y="0"/>
              <a:ext cx="9106231" cy="6858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491C9E-51B8-5F8E-9795-8CBC25562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25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1482266" y="0"/>
              <a:ext cx="9107424" cy="68580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D08997E-81E2-782E-8D0A-822906E7F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25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823744" y="0"/>
              <a:ext cx="9107424" cy="6858000"/>
            </a:xfrm>
            <a:prstGeom prst="rect">
              <a:avLst/>
            </a:prstGeom>
          </p:spPr>
        </p:pic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32FE90-219C-354B-B528-B47FFFF06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E9CE0A-AEA8-FFA0-94EC-D45EC7303D79}"/>
              </a:ext>
            </a:extLst>
          </p:cNvPr>
          <p:cNvSpPr txBox="1"/>
          <p:nvPr/>
        </p:nvSpPr>
        <p:spPr>
          <a:xfrm>
            <a:off x="454621" y="249755"/>
            <a:ext cx="55798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orbel" panose="020B0503020204020204" pitchFamily="34" charset="0"/>
              </a:rPr>
              <a:t>Data-Dependent Acquisition (DDA)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4DD407-AAB6-27B5-6C84-D4176570A155}"/>
              </a:ext>
            </a:extLst>
          </p:cNvPr>
          <p:cNvSpPr txBox="1"/>
          <p:nvPr/>
        </p:nvSpPr>
        <p:spPr>
          <a:xfrm>
            <a:off x="6156841" y="249755"/>
            <a:ext cx="55798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orbel" panose="020B0503020204020204" pitchFamily="34" charset="0"/>
              </a:rPr>
              <a:t>Data-Independent Acquisition (DIA)</a:t>
            </a:r>
          </a:p>
        </p:txBody>
      </p:sp>
    </p:spTree>
    <p:extLst>
      <p:ext uri="{BB962C8B-B14F-4D97-AF65-F5344CB8AC3E}">
        <p14:creationId xmlns:p14="http://schemas.microsoft.com/office/powerpoint/2010/main" val="14859477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C1399-6916-5E45-4E5F-FBB675562D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734A6-9684-F110-5737-CDF6D26FD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30</a:t>
            </a:fld>
            <a:endParaRPr lang="en-US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981E4171-41F9-0112-ECBD-48CB76252F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1966119"/>
            <a:ext cx="6400800" cy="205740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B6A7D341-117B-01E5-0E08-E3D95D0A4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" y="4107180"/>
            <a:ext cx="6400800" cy="20574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86A48A6-33C6-9E08-5E93-D9C3B72876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88071" y="2000806"/>
            <a:ext cx="3812275" cy="38122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2E8D6A1-EAB5-AD23-7F85-0C04DE774E51}"/>
              </a:ext>
            </a:extLst>
          </p:cNvPr>
          <p:cNvSpPr/>
          <p:nvPr/>
        </p:nvSpPr>
        <p:spPr>
          <a:xfrm>
            <a:off x="4804012" y="2647666"/>
            <a:ext cx="1794681" cy="416256"/>
          </a:xfrm>
          <a:prstGeom prst="rect">
            <a:avLst/>
          </a:prstGeom>
          <a:solidFill>
            <a:schemeClr val="accent6">
              <a:alpha val="46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FE580C-BE24-87C7-02B7-6ABC90DB737D}"/>
              </a:ext>
            </a:extLst>
          </p:cNvPr>
          <p:cNvSpPr/>
          <p:nvPr/>
        </p:nvSpPr>
        <p:spPr>
          <a:xfrm>
            <a:off x="1503528" y="2383810"/>
            <a:ext cx="3300484" cy="416256"/>
          </a:xfrm>
          <a:prstGeom prst="rect">
            <a:avLst/>
          </a:prstGeom>
          <a:solidFill>
            <a:srgbClr val="FF0000">
              <a:alpha val="46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129FD1-6012-85D5-661D-B9A1AF981FBF}"/>
              </a:ext>
            </a:extLst>
          </p:cNvPr>
          <p:cNvSpPr/>
          <p:nvPr/>
        </p:nvSpPr>
        <p:spPr>
          <a:xfrm>
            <a:off x="6598693" y="2897625"/>
            <a:ext cx="484495" cy="249958"/>
          </a:xfrm>
          <a:prstGeom prst="rect">
            <a:avLst/>
          </a:prstGeom>
          <a:solidFill>
            <a:srgbClr val="FF0000">
              <a:alpha val="46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4632FA-3348-02E6-BA98-1FBFC84F25FD}"/>
              </a:ext>
            </a:extLst>
          </p:cNvPr>
          <p:cNvSpPr/>
          <p:nvPr/>
        </p:nvSpPr>
        <p:spPr>
          <a:xfrm>
            <a:off x="4804012" y="4642514"/>
            <a:ext cx="1794681" cy="416256"/>
          </a:xfrm>
          <a:prstGeom prst="rect">
            <a:avLst/>
          </a:prstGeom>
          <a:solidFill>
            <a:schemeClr val="accent6">
              <a:alpha val="46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AAEA6-4EB7-1790-E3BF-3D1D60F42607}"/>
              </a:ext>
            </a:extLst>
          </p:cNvPr>
          <p:cNvSpPr/>
          <p:nvPr/>
        </p:nvSpPr>
        <p:spPr>
          <a:xfrm>
            <a:off x="1503528" y="4378658"/>
            <a:ext cx="3300484" cy="416256"/>
          </a:xfrm>
          <a:prstGeom prst="rect">
            <a:avLst/>
          </a:prstGeom>
          <a:solidFill>
            <a:srgbClr val="FF0000">
              <a:alpha val="46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51F034-0B31-A1A4-1B82-AE69888EDD0F}"/>
              </a:ext>
            </a:extLst>
          </p:cNvPr>
          <p:cNvSpPr/>
          <p:nvPr/>
        </p:nvSpPr>
        <p:spPr>
          <a:xfrm>
            <a:off x="6598693" y="4892473"/>
            <a:ext cx="484495" cy="249958"/>
          </a:xfrm>
          <a:prstGeom prst="rect">
            <a:avLst/>
          </a:prstGeom>
          <a:solidFill>
            <a:srgbClr val="FF0000">
              <a:alpha val="46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7E90A5-DEE3-03D2-EF87-0B09CC6AE8F3}"/>
              </a:ext>
            </a:extLst>
          </p:cNvPr>
          <p:cNvSpPr/>
          <p:nvPr/>
        </p:nvSpPr>
        <p:spPr>
          <a:xfrm>
            <a:off x="7904328" y="2224585"/>
            <a:ext cx="366215" cy="2988860"/>
          </a:xfrm>
          <a:prstGeom prst="rect">
            <a:avLst/>
          </a:prstGeom>
          <a:solidFill>
            <a:schemeClr val="accent6">
              <a:alpha val="46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9D70C4-E2DF-91B5-693D-802D4EA718D1}"/>
              </a:ext>
            </a:extLst>
          </p:cNvPr>
          <p:cNvSpPr/>
          <p:nvPr/>
        </p:nvSpPr>
        <p:spPr>
          <a:xfrm>
            <a:off x="8270543" y="2224584"/>
            <a:ext cx="2872854" cy="2988859"/>
          </a:xfrm>
          <a:prstGeom prst="rect">
            <a:avLst/>
          </a:prstGeom>
          <a:solidFill>
            <a:srgbClr val="FF0000">
              <a:alpha val="46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1C62CAF-59AA-A2DE-9742-8C9F5E807456}"/>
              </a:ext>
            </a:extLst>
          </p:cNvPr>
          <p:cNvSpPr txBox="1">
            <a:spLocks/>
          </p:cNvSpPr>
          <p:nvPr/>
        </p:nvSpPr>
        <p:spPr>
          <a:xfrm>
            <a:off x="838200" y="2957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>
                <a:latin typeface="Corbel" panose="020B0503020204020204" pitchFamily="34" charset="0"/>
              </a:rPr>
              <a:t>Modified peptides behave substantially different compared to their non-modified counterparts</a:t>
            </a:r>
            <a:endParaRPr lang="en-NL" sz="3600" b="1" dirty="0">
              <a:latin typeface="Corbel" panose="020B05030202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5956B9-7CEC-77A8-A7B2-A559EDE4577A}"/>
              </a:ext>
            </a:extLst>
          </p:cNvPr>
          <p:cNvSpPr txBox="1"/>
          <p:nvPr/>
        </p:nvSpPr>
        <p:spPr>
          <a:xfrm>
            <a:off x="353259" y="6496641"/>
            <a:ext cx="10792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err="1"/>
              <a:t>Zolg</a:t>
            </a:r>
            <a:r>
              <a:rPr lang="en-US" sz="1200" i="1" dirty="0"/>
              <a:t> et al. MCP (2018); Will et al. Analytical &amp; Bioanalytical Chemistry (2023)</a:t>
            </a:r>
          </a:p>
        </p:txBody>
      </p:sp>
    </p:spTree>
    <p:extLst>
      <p:ext uri="{BB962C8B-B14F-4D97-AF65-F5344CB8AC3E}">
        <p14:creationId xmlns:p14="http://schemas.microsoft.com/office/powerpoint/2010/main" val="16557696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0F02C-E64A-495C-09F0-7CFF69564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2EB4591B-78BA-61FD-A8C7-49D7C39350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4211" y="1490088"/>
            <a:ext cx="6511759" cy="488912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D23E2D-8C26-4282-B268-D05D6C5A5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79210"/>
            <a:ext cx="2743200" cy="365125"/>
          </a:xfrm>
        </p:spPr>
        <p:txBody>
          <a:bodyPr/>
          <a:lstStyle/>
          <a:p>
            <a:fld id="{A31DC148-0ACE-44A8-ABC4-B0359456BEB8}" type="slidenum">
              <a:rPr lang="en-US" smtClean="0"/>
              <a:t>31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0ECC6C-6A29-56EF-9932-CA8F0D1C6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0409"/>
            <a:ext cx="10515600" cy="1325563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Corbel" panose="020B0503020204020204" pitchFamily="34" charset="0"/>
              </a:rPr>
              <a:t>Modifications can shift the retention time outside of the expected range, this has great consequences</a:t>
            </a:r>
            <a:endParaRPr lang="en-NL" sz="3600" b="1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5730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507B1-E456-DB54-2BA9-53A4A2495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76ECD77-35F9-B010-59BC-4D754B9A1B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3968" y="1490088"/>
            <a:ext cx="6511759" cy="488912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E4B0B0-A479-7F4D-D346-2B1BCEB32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79210"/>
            <a:ext cx="2743200" cy="365125"/>
          </a:xfrm>
        </p:spPr>
        <p:txBody>
          <a:bodyPr/>
          <a:lstStyle/>
          <a:p>
            <a:fld id="{A31DC148-0ACE-44A8-ABC4-B0359456BEB8}" type="slidenum">
              <a:rPr lang="en-US" smtClean="0"/>
              <a:t>32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91EDA3-F7E7-08BB-9699-AE4B7C4B6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0409"/>
            <a:ext cx="10515600" cy="1325563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Corbel" panose="020B0503020204020204" pitchFamily="34" charset="0"/>
              </a:rPr>
              <a:t>Use modification aware behavior predictors when interested in peptide modifications</a:t>
            </a:r>
            <a:endParaRPr lang="en-NL" sz="3600" b="1" dirty="0">
              <a:latin typeface="Corbel" panose="020B0503020204020204" pitchFamily="34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CA873C5-8165-FD35-DA05-FCD39FA58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277" y="2765035"/>
            <a:ext cx="993600" cy="99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Icon, circle&#10;&#10;Description automatically generated">
            <a:extLst>
              <a:ext uri="{FF2B5EF4-FFF2-40B4-BE49-F238E27FC236}">
                <a16:creationId xmlns:a16="http://schemas.microsoft.com/office/drawing/2014/main" id="{402465D8-15CA-7D51-2DC7-515932923EF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589" y="2765035"/>
            <a:ext cx="993600" cy="9936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9E20373-94F1-BF07-85EC-E67C563BAEC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357901" y="2765035"/>
            <a:ext cx="994856" cy="99485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CEC54600-04C0-E40C-67F0-AFC8C66A5DBA}"/>
              </a:ext>
            </a:extLst>
          </p:cNvPr>
          <p:cNvGrpSpPr/>
          <p:nvPr/>
        </p:nvGrpSpPr>
        <p:grpSpPr>
          <a:xfrm>
            <a:off x="2610732" y="4497970"/>
            <a:ext cx="1701478" cy="1445715"/>
            <a:chOff x="-5706092" y="867439"/>
            <a:chExt cx="5390229" cy="4579982"/>
          </a:xfrm>
        </p:grpSpPr>
        <p:pic>
          <p:nvPicPr>
            <p:cNvPr id="2050" name="Picture 2" descr="Logo">
              <a:extLst>
                <a:ext uri="{FF2B5EF4-FFF2-40B4-BE49-F238E27FC236}">
                  <a16:creationId xmlns:a16="http://schemas.microsoft.com/office/drawing/2014/main" id="{9477BAB5-F6EF-CD43-E5AC-A703D48C6F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744886" y="867439"/>
              <a:ext cx="3429000" cy="3409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B349B4A-59EF-CCB5-1111-B34A4698B92C}"/>
                </a:ext>
              </a:extLst>
            </p:cNvPr>
            <p:cNvSpPr txBox="1"/>
            <p:nvPr/>
          </p:nvSpPr>
          <p:spPr>
            <a:xfrm>
              <a:off x="-5706092" y="4277388"/>
              <a:ext cx="5390229" cy="11700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/>
                <a:t>AlphaPeptDeep</a:t>
              </a:r>
              <a:endParaRPr lang="en-NL" b="1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A94A8EB-9060-9B98-EA0A-555B4624505A}"/>
              </a:ext>
            </a:extLst>
          </p:cNvPr>
          <p:cNvGrpSpPr/>
          <p:nvPr/>
        </p:nvGrpSpPr>
        <p:grpSpPr>
          <a:xfrm>
            <a:off x="1510767" y="4497970"/>
            <a:ext cx="1099965" cy="1455945"/>
            <a:chOff x="425472" y="6615641"/>
            <a:chExt cx="1719573" cy="2276075"/>
          </a:xfrm>
        </p:grpSpPr>
        <p:pic>
          <p:nvPicPr>
            <p:cNvPr id="2052" name="Picture 4" descr="GitHub - pFindStudio/pDeep3: MS/MS prediction for peptides">
              <a:extLst>
                <a:ext uri="{FF2B5EF4-FFF2-40B4-BE49-F238E27FC236}">
                  <a16:creationId xmlns:a16="http://schemas.microsoft.com/office/drawing/2014/main" id="{C2FA9829-3DD9-22C4-E1B6-32ACD0A53A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5472" y="6615641"/>
              <a:ext cx="1638300" cy="1638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DC31D15-C56E-15F9-F5C0-38627386F9A9}"/>
                </a:ext>
              </a:extLst>
            </p:cNvPr>
            <p:cNvSpPr txBox="1"/>
            <p:nvPr/>
          </p:nvSpPr>
          <p:spPr>
            <a:xfrm>
              <a:off x="443567" y="8266225"/>
              <a:ext cx="1701478" cy="625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pDeep3</a:t>
              </a:r>
              <a:endParaRPr lang="en-NL" sz="2000" b="1" dirty="0"/>
            </a:p>
          </p:txBody>
        </p:sp>
      </p:grpSp>
      <p:pic>
        <p:nvPicPr>
          <p:cNvPr id="2054" name="Picture 6" descr="CompOmics – Computational Omics and Systems Biology Group">
            <a:extLst>
              <a:ext uri="{FF2B5EF4-FFF2-40B4-BE49-F238E27FC236}">
                <a16:creationId xmlns:a16="http://schemas.microsoft.com/office/drawing/2014/main" id="{CE7A749A-10F4-8061-F9CF-3B370FFA4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589" y="2179676"/>
            <a:ext cx="975002" cy="432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BC01E70-44C1-8FEC-C77C-DC7921299F5F}"/>
              </a:ext>
            </a:extLst>
          </p:cNvPr>
          <p:cNvSpPr txBox="1"/>
          <p:nvPr/>
        </p:nvSpPr>
        <p:spPr>
          <a:xfrm>
            <a:off x="353259" y="6496641"/>
            <a:ext cx="10792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Zeng et al. Nature Communications </a:t>
            </a:r>
            <a:r>
              <a:rPr lang="en-US" sz="1200" dirty="0"/>
              <a:t>(2022); </a:t>
            </a:r>
            <a:r>
              <a:rPr lang="en-US" sz="1200" i="1" dirty="0"/>
              <a:t>Tarn</a:t>
            </a:r>
            <a:r>
              <a:rPr lang="en-US" sz="1200" dirty="0"/>
              <a:t> </a:t>
            </a:r>
            <a:r>
              <a:rPr lang="en-US" sz="1200" i="1" dirty="0"/>
              <a:t>et al. Analytical Chemistry </a:t>
            </a:r>
            <a:r>
              <a:rPr lang="en-US" sz="1200" dirty="0"/>
              <a:t>(2021); </a:t>
            </a:r>
            <a:r>
              <a:rPr lang="en-US" sz="1200" i="1" dirty="0"/>
              <a:t>Declercq &amp; Devreese et al. JPR (2025)</a:t>
            </a:r>
          </a:p>
        </p:txBody>
      </p:sp>
    </p:spTree>
    <p:extLst>
      <p:ext uri="{BB962C8B-B14F-4D97-AF65-F5344CB8AC3E}">
        <p14:creationId xmlns:p14="http://schemas.microsoft.com/office/powerpoint/2010/main" val="7633558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B18C7-C7B9-0D8A-B61A-6E847437D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063" y="1212575"/>
            <a:ext cx="11028241" cy="516834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Existing methods (DDA library and pseudospectra) are likely less sensitive and costly in terms of resources and time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DIA data is inherently more convoluted and thus has substantially higher identification ambiguity compared to DDA data, especially for modification searches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Resolving Ambiguity</a:t>
            </a:r>
          </a:p>
          <a:p>
            <a:pPr lvl="1"/>
            <a:r>
              <a:rPr lang="en-US" dirty="0"/>
              <a:t>Accurate predictions for (unseen) modified peptides (DeepLC, IM2Deep, MS2DIP, PDeep3, </a:t>
            </a:r>
            <a:r>
              <a:rPr lang="en-US" dirty="0" err="1"/>
              <a:t>AlphaPeptDeep</a:t>
            </a:r>
            <a:r>
              <a:rPr lang="en-US" dirty="0"/>
              <a:t>, </a:t>
            </a:r>
            <a:r>
              <a:rPr lang="en-US" dirty="0" err="1"/>
              <a:t>Prosit</a:t>
            </a:r>
            <a:r>
              <a:rPr lang="en-US" dirty="0"/>
              <a:t>-PTM, …)</a:t>
            </a:r>
          </a:p>
          <a:p>
            <a:pPr lvl="1"/>
            <a:r>
              <a:rPr lang="en-US" dirty="0"/>
              <a:t>Transfer learning/fine-tuning to specific instruments</a:t>
            </a:r>
          </a:p>
          <a:p>
            <a:pPr lvl="1"/>
            <a:r>
              <a:rPr lang="en-US" dirty="0"/>
              <a:t>Rescoring with deconvolution features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Computational feasibility</a:t>
            </a:r>
          </a:p>
          <a:p>
            <a:pPr lvl="1"/>
            <a:r>
              <a:rPr lang="en-US" dirty="0"/>
              <a:t>Peptide centric approach is likely unfeasible (~500x search space)</a:t>
            </a:r>
          </a:p>
          <a:p>
            <a:pPr lvl="1"/>
            <a:r>
              <a:rPr lang="en-US" dirty="0"/>
              <a:t>Filter the search space (tags, charge state prediction, strict retention time)</a:t>
            </a:r>
          </a:p>
          <a:p>
            <a:pPr lvl="1"/>
            <a:r>
              <a:rPr lang="en-US" dirty="0"/>
              <a:t>Predictions on demand or precalculated databases that are highly indexed (still high storage demands)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9CDE42-091F-8F4D-9D96-C25962195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33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74E6A-FF9F-84E2-6509-4614C09E3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064" y="66361"/>
            <a:ext cx="10725874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Conclusions and outlook</a:t>
            </a:r>
            <a:endParaRPr lang="en-NL" sz="4000" b="1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9977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49C10-680C-56B6-516C-461348842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3849433A-F935-8AD9-6522-0118F7AE43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43119" y="651087"/>
            <a:ext cx="1001070" cy="1001070"/>
          </a:xfrm>
          <a:prstGeom prst="ellipse">
            <a:avLst/>
          </a:prstGeom>
        </p:spPr>
      </p:pic>
      <p:sp>
        <p:nvSpPr>
          <p:cNvPr id="118" name="TextBox 117">
            <a:extLst>
              <a:ext uri="{FF2B5EF4-FFF2-40B4-BE49-F238E27FC236}">
                <a16:creationId xmlns:a16="http://schemas.microsoft.com/office/drawing/2014/main" id="{FB53F29B-6701-685F-B5A0-F80FCA98440F}"/>
              </a:ext>
            </a:extLst>
          </p:cNvPr>
          <p:cNvSpPr txBox="1"/>
          <p:nvPr/>
        </p:nvSpPr>
        <p:spPr>
          <a:xfrm>
            <a:off x="1688846" y="1677286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Alireza Nameni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D6F99132-C0B0-2FCA-A1B1-2584D8E5CD6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0156" y="651087"/>
            <a:ext cx="1001070" cy="1001070"/>
          </a:xfrm>
          <a:prstGeom prst="ellipse">
            <a:avLst/>
          </a:prstGeom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D33FD236-FA1C-3223-369F-C526006C2805}"/>
              </a:ext>
            </a:extLst>
          </p:cNvPr>
          <p:cNvSpPr txBox="1"/>
          <p:nvPr/>
        </p:nvSpPr>
        <p:spPr>
          <a:xfrm>
            <a:off x="3155881" y="1677286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Arthur Declercq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52" name="Picture 51" descr="A person with red hair smiling&#10;&#10;Description automatically generated">
            <a:extLst>
              <a:ext uri="{FF2B5EF4-FFF2-40B4-BE49-F238E27FC236}">
                <a16:creationId xmlns:a16="http://schemas.microsoft.com/office/drawing/2014/main" id="{2B6781FE-A2A1-F256-2C0F-F9094F4C313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188" y="651087"/>
            <a:ext cx="1001070" cy="1001070"/>
          </a:xfrm>
          <a:prstGeom prst="ellipse">
            <a:avLst/>
          </a:prstGeom>
        </p:spPr>
      </p:pic>
      <p:sp>
        <p:nvSpPr>
          <p:cNvPr id="123" name="TextBox 122">
            <a:extLst>
              <a:ext uri="{FF2B5EF4-FFF2-40B4-BE49-F238E27FC236}">
                <a16:creationId xmlns:a16="http://schemas.microsoft.com/office/drawing/2014/main" id="{A8F96900-D6BD-C0D9-992F-F79CA0537ADE}"/>
              </a:ext>
            </a:extLst>
          </p:cNvPr>
          <p:cNvSpPr txBox="1"/>
          <p:nvPr/>
        </p:nvSpPr>
        <p:spPr>
          <a:xfrm>
            <a:off x="4622915" y="1677285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Caroline Jachmann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57" name="Picture 56" descr="A person in a blue sweater&#10;&#10;Description automatically generated">
            <a:extLst>
              <a:ext uri="{FF2B5EF4-FFF2-40B4-BE49-F238E27FC236}">
                <a16:creationId xmlns:a16="http://schemas.microsoft.com/office/drawing/2014/main" id="{2555A35B-A0B3-BCDA-A428-4DFDF800A6E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994" y="651087"/>
            <a:ext cx="1001070" cy="1001070"/>
          </a:xfrm>
          <a:prstGeom prst="ellipse">
            <a:avLst/>
          </a:prstGeom>
        </p:spPr>
      </p:pic>
      <p:sp>
        <p:nvSpPr>
          <p:cNvPr id="124" name="TextBox 123">
            <a:extLst>
              <a:ext uri="{FF2B5EF4-FFF2-40B4-BE49-F238E27FC236}">
                <a16:creationId xmlns:a16="http://schemas.microsoft.com/office/drawing/2014/main" id="{5556FBBF-64E7-8474-EF02-EBC205891311}"/>
              </a:ext>
            </a:extLst>
          </p:cNvPr>
          <p:cNvSpPr txBox="1"/>
          <p:nvPr/>
        </p:nvSpPr>
        <p:spPr>
          <a:xfrm>
            <a:off x="6089950" y="1677285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Enrico </a:t>
            </a:r>
            <a:r>
              <a:rPr kumimoji="0" lang="en-US" sz="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Massignani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59" name="Picture 58" descr="A person wearing glasses and a white sweater&#10;&#10;Description automatically generated">
            <a:extLst>
              <a:ext uri="{FF2B5EF4-FFF2-40B4-BE49-F238E27FC236}">
                <a16:creationId xmlns:a16="http://schemas.microsoft.com/office/drawing/2014/main" id="{54F219EB-B557-0C89-76BB-13DB73E2BEE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258" y="651087"/>
            <a:ext cx="1001070" cy="1001070"/>
          </a:xfrm>
          <a:prstGeom prst="ellipse">
            <a:avLst/>
          </a:prstGeom>
        </p:spPr>
      </p:pic>
      <p:sp>
        <p:nvSpPr>
          <p:cNvPr id="125" name="TextBox 124">
            <a:extLst>
              <a:ext uri="{FF2B5EF4-FFF2-40B4-BE49-F238E27FC236}">
                <a16:creationId xmlns:a16="http://schemas.microsoft.com/office/drawing/2014/main" id="{E9ACFC71-7997-32CB-D719-D32B3416B3B9}"/>
              </a:ext>
            </a:extLst>
          </p:cNvPr>
          <p:cNvSpPr txBox="1"/>
          <p:nvPr/>
        </p:nvSpPr>
        <p:spPr>
          <a:xfrm>
            <a:off x="7556985" y="1677285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Harikrishnan</a:t>
            </a: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kumimoji="0" lang="en-US" sz="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Ramadasan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62" name="Picture 61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5CBB5634-BBE8-B5E2-28D0-7F50DFDFEEE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8297" y="651087"/>
            <a:ext cx="1001070" cy="1001070"/>
          </a:xfrm>
          <a:prstGeom prst="ellipse">
            <a:avLst/>
          </a:prstGeom>
        </p:spPr>
      </p:pic>
      <p:sp>
        <p:nvSpPr>
          <p:cNvPr id="126" name="TextBox 125">
            <a:extLst>
              <a:ext uri="{FF2B5EF4-FFF2-40B4-BE49-F238E27FC236}">
                <a16:creationId xmlns:a16="http://schemas.microsoft.com/office/drawing/2014/main" id="{94621162-96B3-9B8E-5B37-320624B1C44D}"/>
              </a:ext>
            </a:extLst>
          </p:cNvPr>
          <p:cNvSpPr txBox="1"/>
          <p:nvPr/>
        </p:nvSpPr>
        <p:spPr>
          <a:xfrm>
            <a:off x="9024020" y="1677284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Jasper </a:t>
            </a:r>
            <a:r>
              <a:rPr kumimoji="0" lang="en-US" sz="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Zuallaert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64" name="Picture 63" descr="A person wearing glasses smiling&#10;&#10;Description automatically generated">
            <a:extLst>
              <a:ext uri="{FF2B5EF4-FFF2-40B4-BE49-F238E27FC236}">
                <a16:creationId xmlns:a16="http://schemas.microsoft.com/office/drawing/2014/main" id="{4730ED54-7B39-FD1F-9BFD-22EEB420F01C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325" y="651078"/>
            <a:ext cx="1001070" cy="1001070"/>
          </a:xfrm>
          <a:prstGeom prst="ellipse">
            <a:avLst/>
          </a:prstGeom>
        </p:spPr>
      </p:pic>
      <p:sp>
        <p:nvSpPr>
          <p:cNvPr id="127" name="TextBox 126">
            <a:extLst>
              <a:ext uri="{FF2B5EF4-FFF2-40B4-BE49-F238E27FC236}">
                <a16:creationId xmlns:a16="http://schemas.microsoft.com/office/drawing/2014/main" id="{C19857B9-A419-D10D-6680-87D6DC4DB8BE}"/>
              </a:ext>
            </a:extLst>
          </p:cNvPr>
          <p:cNvSpPr txBox="1"/>
          <p:nvPr/>
        </p:nvSpPr>
        <p:spPr>
          <a:xfrm>
            <a:off x="10491052" y="1677275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Kevin Velghe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71" name="Picture 70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5632BEFA-C26D-D1BC-853D-458850BCB6A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084" y="2526969"/>
            <a:ext cx="1001070" cy="1001070"/>
          </a:xfrm>
          <a:prstGeom prst="ellipse">
            <a:avLst/>
          </a:prstGeom>
        </p:spPr>
      </p:pic>
      <p:sp>
        <p:nvSpPr>
          <p:cNvPr id="1025" name="TextBox 1024">
            <a:extLst>
              <a:ext uri="{FF2B5EF4-FFF2-40B4-BE49-F238E27FC236}">
                <a16:creationId xmlns:a16="http://schemas.microsoft.com/office/drawing/2014/main" id="{8C6B1911-8A4C-4125-D0D1-112421DA9199}"/>
              </a:ext>
            </a:extLst>
          </p:cNvPr>
          <p:cNvSpPr txBox="1"/>
          <p:nvPr/>
        </p:nvSpPr>
        <p:spPr>
          <a:xfrm>
            <a:off x="1688846" y="3558614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Lyudmila </a:t>
            </a:r>
            <a:r>
              <a:rPr kumimoji="0" lang="en-US" sz="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Kovalchuke</a:t>
            </a:r>
            <a:endParaRPr kumimoji="0" lang="en-US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73" name="Picture 72" descr="A person with blonde hair&#10;&#10;Description automatically generated">
            <a:extLst>
              <a:ext uri="{FF2B5EF4-FFF2-40B4-BE49-F238E27FC236}">
                <a16:creationId xmlns:a16="http://schemas.microsoft.com/office/drawing/2014/main" id="{0760F923-B338-CDD5-E77E-0C2ADE49F694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079" y="2526970"/>
            <a:ext cx="1001070" cy="1001070"/>
          </a:xfrm>
          <a:prstGeom prst="ellipse">
            <a:avLst/>
          </a:prstGeom>
        </p:spPr>
      </p:pic>
      <p:sp>
        <p:nvSpPr>
          <p:cNvPr id="1026" name="TextBox 1025">
            <a:extLst>
              <a:ext uri="{FF2B5EF4-FFF2-40B4-BE49-F238E27FC236}">
                <a16:creationId xmlns:a16="http://schemas.microsoft.com/office/drawing/2014/main" id="{57CCDD8B-1E27-031E-1743-45C0909F28C2}"/>
              </a:ext>
            </a:extLst>
          </p:cNvPr>
          <p:cNvSpPr txBox="1"/>
          <p:nvPr/>
        </p:nvSpPr>
        <p:spPr>
          <a:xfrm>
            <a:off x="3155881" y="3558614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Natalia Tichshenko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76" name="Picture 75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B53D25B9-A6D3-84FB-BB05-B49F3310CA3F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153" y="2526969"/>
            <a:ext cx="1001070" cy="1001070"/>
          </a:xfrm>
          <a:prstGeom prst="ellipse">
            <a:avLst/>
          </a:prstGeom>
        </p:spPr>
      </p:pic>
      <p:sp>
        <p:nvSpPr>
          <p:cNvPr id="1027" name="TextBox 1026">
            <a:extLst>
              <a:ext uri="{FF2B5EF4-FFF2-40B4-BE49-F238E27FC236}">
                <a16:creationId xmlns:a16="http://schemas.microsoft.com/office/drawing/2014/main" id="{ADAA3B4B-8C72-59A4-E73B-6C144A7EE701}"/>
              </a:ext>
            </a:extLst>
          </p:cNvPr>
          <p:cNvSpPr txBox="1"/>
          <p:nvPr/>
        </p:nvSpPr>
        <p:spPr>
          <a:xfrm>
            <a:off x="4622915" y="3558614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Pathmanaban</a:t>
            </a: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Ramasamy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78" name="Picture 77" descr="A person with short hair wearing glasses&#10;&#10;Description automatically generated">
            <a:extLst>
              <a:ext uri="{FF2B5EF4-FFF2-40B4-BE49-F238E27FC236}">
                <a16:creationId xmlns:a16="http://schemas.microsoft.com/office/drawing/2014/main" id="{AC12BCCF-E334-DFAE-4B5A-70E3784EE0EF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187" y="2526970"/>
            <a:ext cx="1001070" cy="1001070"/>
          </a:xfrm>
          <a:prstGeom prst="ellipse">
            <a:avLst/>
          </a:prstGeom>
        </p:spPr>
      </p:pic>
      <p:sp>
        <p:nvSpPr>
          <p:cNvPr id="1028" name="TextBox 1027">
            <a:extLst>
              <a:ext uri="{FF2B5EF4-FFF2-40B4-BE49-F238E27FC236}">
                <a16:creationId xmlns:a16="http://schemas.microsoft.com/office/drawing/2014/main" id="{6EE37B35-B496-F060-25A8-F4ADAA1D39A4}"/>
              </a:ext>
            </a:extLst>
          </p:cNvPr>
          <p:cNvSpPr txBox="1"/>
          <p:nvPr/>
        </p:nvSpPr>
        <p:spPr>
          <a:xfrm>
            <a:off x="6089950" y="3558614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Patricia Lefèvre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255CC62A-8FA2-6B5D-5FD6-028759463570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13223" y="2526970"/>
            <a:ext cx="1001070" cy="1001070"/>
          </a:xfrm>
          <a:prstGeom prst="ellipse">
            <a:avLst/>
          </a:prstGeom>
        </p:spPr>
      </p:pic>
      <p:sp>
        <p:nvSpPr>
          <p:cNvPr id="1029" name="TextBox 1028">
            <a:extLst>
              <a:ext uri="{FF2B5EF4-FFF2-40B4-BE49-F238E27FC236}">
                <a16:creationId xmlns:a16="http://schemas.microsoft.com/office/drawing/2014/main" id="{6E6799F3-16CD-9115-CE1C-285911E99DE1}"/>
              </a:ext>
            </a:extLst>
          </p:cNvPr>
          <p:cNvSpPr txBox="1"/>
          <p:nvPr/>
        </p:nvSpPr>
        <p:spPr>
          <a:xfrm>
            <a:off x="7556985" y="3558614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Pieter </a:t>
            </a:r>
            <a:r>
              <a:rPr kumimoji="0" lang="en-US" sz="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Verschaffelt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82" name="Picture 81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76C3F703-7D00-CFB6-7944-40772EA2F5FF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0258" y="2526970"/>
            <a:ext cx="1001070" cy="1001070"/>
          </a:xfrm>
          <a:prstGeom prst="ellipse">
            <a:avLst/>
          </a:prstGeom>
        </p:spPr>
      </p:pic>
      <p:sp>
        <p:nvSpPr>
          <p:cNvPr id="1030" name="TextBox 1029">
            <a:extLst>
              <a:ext uri="{FF2B5EF4-FFF2-40B4-BE49-F238E27FC236}">
                <a16:creationId xmlns:a16="http://schemas.microsoft.com/office/drawing/2014/main" id="{8B94D10C-0117-864E-E9FA-74BE95E0741A}"/>
              </a:ext>
            </a:extLst>
          </p:cNvPr>
          <p:cNvSpPr txBox="1"/>
          <p:nvPr/>
        </p:nvSpPr>
        <p:spPr>
          <a:xfrm>
            <a:off x="9024020" y="3558614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Ralf Gabriels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87" name="Picture 86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43972322-35B4-2E43-5A6B-4DE86ADB0919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988" y="4414583"/>
            <a:ext cx="1001070" cy="1001070"/>
          </a:xfrm>
          <a:prstGeom prst="ellipse">
            <a:avLst/>
          </a:prstGeom>
        </p:spPr>
      </p:pic>
      <p:sp>
        <p:nvSpPr>
          <p:cNvPr id="1045" name="TextBox 1044">
            <a:extLst>
              <a:ext uri="{FF2B5EF4-FFF2-40B4-BE49-F238E27FC236}">
                <a16:creationId xmlns:a16="http://schemas.microsoft.com/office/drawing/2014/main" id="{FCD4E985-608F-DE60-E314-94454A3D9B48}"/>
              </a:ext>
            </a:extLst>
          </p:cNvPr>
          <p:cNvSpPr txBox="1"/>
          <p:nvPr/>
        </p:nvSpPr>
        <p:spPr>
          <a:xfrm>
            <a:off x="221811" y="5451466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Robbe Devreese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89" name="Picture 88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272A72C9-F151-1B96-8FC3-8102E0521999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157" y="4436067"/>
            <a:ext cx="1001070" cy="1001070"/>
          </a:xfrm>
          <a:prstGeom prst="ellipse">
            <a:avLst/>
          </a:prstGeom>
        </p:spPr>
      </p:pic>
      <p:sp>
        <p:nvSpPr>
          <p:cNvPr id="1046" name="TextBox 1045">
            <a:extLst>
              <a:ext uri="{FF2B5EF4-FFF2-40B4-BE49-F238E27FC236}">
                <a16:creationId xmlns:a16="http://schemas.microsoft.com/office/drawing/2014/main" id="{A9399B96-7A05-FA1C-7768-1686588546D7}"/>
              </a:ext>
            </a:extLst>
          </p:cNvPr>
          <p:cNvSpPr txBox="1"/>
          <p:nvPr/>
        </p:nvSpPr>
        <p:spPr>
          <a:xfrm>
            <a:off x="3155881" y="5456373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Sam van Puyenbroeck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AD64B402-8EAF-125C-38B8-B7A9E4948E6A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7187" y="4427962"/>
            <a:ext cx="1001070" cy="1001070"/>
          </a:xfrm>
          <a:prstGeom prst="ellipse">
            <a:avLst/>
          </a:prstGeom>
        </p:spPr>
      </p:pic>
      <p:sp>
        <p:nvSpPr>
          <p:cNvPr id="1048" name="TextBox 1047">
            <a:extLst>
              <a:ext uri="{FF2B5EF4-FFF2-40B4-BE49-F238E27FC236}">
                <a16:creationId xmlns:a16="http://schemas.microsoft.com/office/drawing/2014/main" id="{C94E6EBF-4B5F-E0C5-860F-45C34E42DA9D}"/>
              </a:ext>
            </a:extLst>
          </p:cNvPr>
          <p:cNvSpPr txBox="1"/>
          <p:nvPr/>
        </p:nvSpPr>
        <p:spPr>
          <a:xfrm>
            <a:off x="4665496" y="5456371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Tanja Holstein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97" name="Picture 96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04B5A973-FDD4-C7E8-D640-5C4093C3F498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188" y="4450396"/>
            <a:ext cx="1001070" cy="1001070"/>
          </a:xfrm>
          <a:prstGeom prst="ellipse">
            <a:avLst/>
          </a:prstGeom>
        </p:spPr>
      </p:pic>
      <p:sp>
        <p:nvSpPr>
          <p:cNvPr id="1049" name="TextBox 1048">
            <a:extLst>
              <a:ext uri="{FF2B5EF4-FFF2-40B4-BE49-F238E27FC236}">
                <a16:creationId xmlns:a16="http://schemas.microsoft.com/office/drawing/2014/main" id="{6FC2936E-9AF3-0F39-E57B-B7484E62F4C7}"/>
              </a:ext>
            </a:extLst>
          </p:cNvPr>
          <p:cNvSpPr txBox="1"/>
          <p:nvPr/>
        </p:nvSpPr>
        <p:spPr>
          <a:xfrm>
            <a:off x="6175111" y="5456371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Tim Van Den </a:t>
            </a:r>
            <a:r>
              <a:rPr kumimoji="0" lang="en-US" sz="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Bossche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id="{DD536524-B4B8-4121-AFDB-A9D0408BF712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11253" y="4436067"/>
            <a:ext cx="1001070" cy="1001070"/>
          </a:xfrm>
          <a:prstGeom prst="ellipse">
            <a:avLst/>
          </a:prstGeom>
        </p:spPr>
      </p:pic>
      <p:sp>
        <p:nvSpPr>
          <p:cNvPr id="1050" name="TextBox 1049">
            <a:extLst>
              <a:ext uri="{FF2B5EF4-FFF2-40B4-BE49-F238E27FC236}">
                <a16:creationId xmlns:a16="http://schemas.microsoft.com/office/drawing/2014/main" id="{2071A8D3-AD02-6AA9-0798-80C0EB931C3E}"/>
              </a:ext>
            </a:extLst>
          </p:cNvPr>
          <p:cNvSpPr txBox="1"/>
          <p:nvPr/>
        </p:nvSpPr>
        <p:spPr>
          <a:xfrm>
            <a:off x="7556978" y="5456371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Tine Claeys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107" name="Picture 106" descr="A person wearing glasses and a brown sweater&#10;&#10;Description automatically generated">
            <a:extLst>
              <a:ext uri="{FF2B5EF4-FFF2-40B4-BE49-F238E27FC236}">
                <a16:creationId xmlns:a16="http://schemas.microsoft.com/office/drawing/2014/main" id="{080E912D-33F6-919D-10E8-8F89ED8B9613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325" y="2566771"/>
            <a:ext cx="1001070" cy="1001070"/>
          </a:xfrm>
          <a:prstGeom prst="ellipse">
            <a:avLst/>
          </a:prstGeom>
        </p:spPr>
      </p:pic>
      <p:sp>
        <p:nvSpPr>
          <p:cNvPr id="1051" name="TextBox 1050">
            <a:extLst>
              <a:ext uri="{FF2B5EF4-FFF2-40B4-BE49-F238E27FC236}">
                <a16:creationId xmlns:a16="http://schemas.microsoft.com/office/drawing/2014/main" id="{4EB31F0B-DA97-1CB8-D28C-780FCBE5DFD3}"/>
              </a:ext>
            </a:extLst>
          </p:cNvPr>
          <p:cNvSpPr txBox="1"/>
          <p:nvPr/>
        </p:nvSpPr>
        <p:spPr>
          <a:xfrm>
            <a:off x="10491052" y="3579584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Toon Callens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4" name="Picture 3" descr="A person with a beard and mustache&#10;&#10;Description automatically generated">
            <a:extLst>
              <a:ext uri="{FF2B5EF4-FFF2-40B4-BE49-F238E27FC236}">
                <a16:creationId xmlns:a16="http://schemas.microsoft.com/office/drawing/2014/main" id="{7903DB7E-64B4-4C26-1C7B-BFDC07621586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986" y="651080"/>
            <a:ext cx="1001072" cy="1001070"/>
          </a:xfrm>
          <a:prstGeom prst="ellipse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4D7AFD-2431-0B47-62C9-1D1D68B32070}"/>
              </a:ext>
            </a:extLst>
          </p:cNvPr>
          <p:cNvSpPr txBox="1"/>
          <p:nvPr/>
        </p:nvSpPr>
        <p:spPr>
          <a:xfrm>
            <a:off x="221811" y="1677277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Alexander </a:t>
            </a:r>
            <a:r>
              <a:rPr kumimoji="0" lang="en-US" sz="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Kensert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1CB597-60E6-9E8A-308F-12B488051FB5}"/>
              </a:ext>
            </a:extLst>
          </p:cNvPr>
          <p:cNvSpPr txBox="1"/>
          <p:nvPr/>
        </p:nvSpPr>
        <p:spPr>
          <a:xfrm>
            <a:off x="1688846" y="5456375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Sakina Bombaywala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C1F0FA4-A174-39BD-062B-72AC18F2F535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43119" y="4424902"/>
            <a:ext cx="1001072" cy="1001072"/>
          </a:xfrm>
          <a:prstGeom prst="ellipse">
            <a:avLst/>
          </a:prstGeom>
        </p:spPr>
      </p:pic>
      <p:sp>
        <p:nvSpPr>
          <p:cNvPr id="1024" name="TextBox 1023">
            <a:extLst>
              <a:ext uri="{FF2B5EF4-FFF2-40B4-BE49-F238E27FC236}">
                <a16:creationId xmlns:a16="http://schemas.microsoft.com/office/drawing/2014/main" id="{8DAA3BD8-E9C1-1ADE-6A00-1F5C3B4B54B5}"/>
              </a:ext>
            </a:extLst>
          </p:cNvPr>
          <p:cNvSpPr txBox="1"/>
          <p:nvPr/>
        </p:nvSpPr>
        <p:spPr>
          <a:xfrm>
            <a:off x="221811" y="3564376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Lennart Martens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5" name="Picture 4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AB10F276-8240-0D1E-43B6-48191F40F701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00" y="2521516"/>
            <a:ext cx="1006444" cy="1006442"/>
          </a:xfrm>
          <a:prstGeom prst="ellipse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9DD54469-0992-E4E2-A4A7-9037DEBC2581}"/>
              </a:ext>
            </a:extLst>
          </p:cNvPr>
          <p:cNvGrpSpPr/>
          <p:nvPr/>
        </p:nvGrpSpPr>
        <p:grpSpPr>
          <a:xfrm>
            <a:off x="400374" y="6009802"/>
            <a:ext cx="3288675" cy="664048"/>
            <a:chOff x="351982" y="5915025"/>
            <a:chExt cx="3954948" cy="798581"/>
          </a:xfrm>
        </p:grpSpPr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0FFD2983-32CC-4FE3-9759-FC702D0AAD9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0657" y="5990619"/>
              <a:ext cx="903543" cy="722987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73441C9A-39EF-4FA6-96BC-0488E8D5DC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982" y="5915025"/>
              <a:ext cx="1650076" cy="602292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CD4073CA-19E6-4983-B2E6-9A58531D0B4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8813" y="6028885"/>
              <a:ext cx="1078117" cy="569829"/>
            </a:xfrm>
            <a:prstGeom prst="rect">
              <a:avLst/>
            </a:prstGeom>
          </p:spPr>
        </p:pic>
      </p:grpSp>
      <p:pic>
        <p:nvPicPr>
          <p:cNvPr id="18" name="Picture 17" descr="A blue letter on a black background&#10;&#10;AI-generated content may be incorrect.">
            <a:extLst>
              <a:ext uri="{FF2B5EF4-FFF2-40B4-BE49-F238E27FC236}">
                <a16:creationId xmlns:a16="http://schemas.microsoft.com/office/drawing/2014/main" id="{F4684805-447F-F6D3-0B70-7120E4849586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3985787" y="6141297"/>
            <a:ext cx="820397" cy="36933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712C001-BA61-A09F-55A4-63B68B77C105}"/>
              </a:ext>
            </a:extLst>
          </p:cNvPr>
          <p:cNvPicPr>
            <a:picLocks noChangeAspect="1"/>
          </p:cNvPicPr>
          <p:nvPr/>
        </p:nvPicPr>
        <p:blipFill>
          <a:blip r:embed="rId29"/>
          <a:srcRect/>
          <a:stretch/>
        </p:blipFill>
        <p:spPr>
          <a:xfrm>
            <a:off x="9327122" y="4414583"/>
            <a:ext cx="1001070" cy="1001070"/>
          </a:xfrm>
          <a:prstGeom prst="ellipse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6B8D57E-A2EF-DEBA-B516-3B1D6BAD8AD8}"/>
              </a:ext>
            </a:extLst>
          </p:cNvPr>
          <p:cNvPicPr>
            <a:picLocks noChangeAspect="1"/>
          </p:cNvPicPr>
          <p:nvPr/>
        </p:nvPicPr>
        <p:blipFill>
          <a:blip r:embed="rId30"/>
          <a:srcRect/>
          <a:stretch/>
        </p:blipFill>
        <p:spPr>
          <a:xfrm>
            <a:off x="10794158" y="4414583"/>
            <a:ext cx="1001070" cy="1001070"/>
          </a:xfrm>
          <a:prstGeom prst="ellipse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AB9383A-3D6F-7F37-125F-EB4E305D5885}"/>
              </a:ext>
            </a:extLst>
          </p:cNvPr>
          <p:cNvSpPr txBox="1"/>
          <p:nvPr/>
        </p:nvSpPr>
        <p:spPr>
          <a:xfrm>
            <a:off x="9035132" y="5448757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Daria Fijalkowska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C097B0-A80C-88DA-BCBE-566F0ED34F01}"/>
              </a:ext>
            </a:extLst>
          </p:cNvPr>
          <p:cNvSpPr txBox="1"/>
          <p:nvPr/>
        </p:nvSpPr>
        <p:spPr>
          <a:xfrm>
            <a:off x="10564093" y="5448757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Christophe Vanderaa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9E46DC6F-316A-EE30-2C48-894F09647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300" y="4407593"/>
            <a:ext cx="1000800" cy="10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756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7DEED-C2C6-7B42-18A0-0B618C127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391" y="563905"/>
            <a:ext cx="10367513" cy="1325563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Corbel" panose="020B0503020204020204" pitchFamily="34" charset="0"/>
              </a:rPr>
              <a:t>Modification-aware predictors are increasingly available; for example, models for retention times, ion mobility, and fragment intensity</a:t>
            </a:r>
            <a:endParaRPr lang="en-NL" sz="3600" b="1" dirty="0">
              <a:latin typeface="Corbel" panose="020B05030202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9CDE42-091F-8F4D-9D96-C25962195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35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8029BAC-4864-EEFE-486D-1C1EE182D3A6}"/>
              </a:ext>
            </a:extLst>
          </p:cNvPr>
          <p:cNvGrpSpPr/>
          <p:nvPr/>
        </p:nvGrpSpPr>
        <p:grpSpPr>
          <a:xfrm>
            <a:off x="420383" y="1956067"/>
            <a:ext cx="10808521" cy="4456360"/>
            <a:chOff x="595643" y="1638759"/>
            <a:chExt cx="10808521" cy="445636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FDF3005-7A8E-C613-603A-E699F8E3DEDA}"/>
                </a:ext>
              </a:extLst>
            </p:cNvPr>
            <p:cNvGrpSpPr/>
            <p:nvPr/>
          </p:nvGrpSpPr>
          <p:grpSpPr>
            <a:xfrm>
              <a:off x="6955424" y="1638759"/>
              <a:ext cx="4448740" cy="4448740"/>
              <a:chOff x="5716967" y="1970347"/>
              <a:chExt cx="3932261" cy="3932261"/>
            </a:xfrm>
          </p:grpSpPr>
          <p:pic>
            <p:nvPicPr>
              <p:cNvPr id="10" name="Graphic 9">
                <a:extLst>
                  <a:ext uri="{FF2B5EF4-FFF2-40B4-BE49-F238E27FC236}">
                    <a16:creationId xmlns:a16="http://schemas.microsoft.com/office/drawing/2014/main" id="{B9A9B0A4-C02B-3870-95F8-A4D8229E6F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716967" y="1970347"/>
                <a:ext cx="3932261" cy="3932261"/>
              </a:xfrm>
              <a:prstGeom prst="rect">
                <a:avLst/>
              </a:prstGeom>
            </p:spPr>
          </p:pic>
          <p:pic>
            <p:nvPicPr>
              <p:cNvPr id="3" name="Graphic 2">
                <a:extLst>
                  <a:ext uri="{FF2B5EF4-FFF2-40B4-BE49-F238E27FC236}">
                    <a16:creationId xmlns:a16="http://schemas.microsoft.com/office/drawing/2014/main" id="{29ABE0DD-551C-40BE-7BB4-CC7CF5334C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530893" y="2635997"/>
                <a:ext cx="1114580" cy="1114580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E5B698C-0BD6-4B2B-F4B2-6440A016EEF9}"/>
                </a:ext>
              </a:extLst>
            </p:cNvPr>
            <p:cNvGrpSpPr/>
            <p:nvPr/>
          </p:nvGrpSpPr>
          <p:grpSpPr>
            <a:xfrm>
              <a:off x="595643" y="1690688"/>
              <a:ext cx="5593470" cy="4404431"/>
              <a:chOff x="-5049235" y="35830"/>
              <a:chExt cx="5593470" cy="4404431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DE016632-7CFD-F7B9-D32D-BECC6EEA3059}"/>
                  </a:ext>
                </a:extLst>
              </p:cNvPr>
              <p:cNvGrpSpPr/>
              <p:nvPr/>
            </p:nvGrpSpPr>
            <p:grpSpPr>
              <a:xfrm>
                <a:off x="-5049235" y="35830"/>
                <a:ext cx="5506435" cy="4404431"/>
                <a:chOff x="650526" y="2927350"/>
                <a:chExt cx="4286948" cy="3429000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EADB8A92-6D42-F51B-504A-108DB494011B}"/>
                    </a:ext>
                  </a:extLst>
                </p:cNvPr>
                <p:cNvGrpSpPr/>
                <p:nvPr/>
              </p:nvGrpSpPr>
              <p:grpSpPr>
                <a:xfrm>
                  <a:off x="650526" y="2927350"/>
                  <a:ext cx="4286948" cy="3429000"/>
                  <a:chOff x="2030377" y="354063"/>
                  <a:chExt cx="8131245" cy="6503937"/>
                </a:xfrm>
              </p:grpSpPr>
              <p:pic>
                <p:nvPicPr>
                  <p:cNvPr id="6" name="Picture 5">
                    <a:extLst>
                      <a:ext uri="{FF2B5EF4-FFF2-40B4-BE49-F238E27FC236}">
                        <a16:creationId xmlns:a16="http://schemas.microsoft.com/office/drawing/2014/main" id="{360E7390-3590-60EC-0697-7AC0AD0189F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2030377" y="354063"/>
                    <a:ext cx="8131245" cy="6149873"/>
                  </a:xfrm>
                  <a:prstGeom prst="rect">
                    <a:avLst/>
                  </a:prstGeom>
                </p:spPr>
              </p:pic>
              <p:pic>
                <p:nvPicPr>
                  <p:cNvPr id="8" name="Picture 7">
                    <a:extLst>
                      <a:ext uri="{FF2B5EF4-FFF2-40B4-BE49-F238E27FC236}">
                        <a16:creationId xmlns:a16="http://schemas.microsoft.com/office/drawing/2014/main" id="{A8DB56A1-60E8-3A16-F398-264520E854E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3716601" y="5928279"/>
                    <a:ext cx="6187976" cy="929721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5126" name="Picture 6">
                  <a:extLst>
                    <a:ext uri="{FF2B5EF4-FFF2-40B4-BE49-F238E27FC236}">
                      <a16:creationId xmlns:a16="http://schemas.microsoft.com/office/drawing/2014/main" id="{A01C1293-26FB-AB9A-4B51-DC1877D252E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741603" y="3471916"/>
                  <a:ext cx="987655" cy="9876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B66A7E6-6A35-8B16-F182-12D597D83700}"/>
                  </a:ext>
                </a:extLst>
              </p:cNvPr>
              <p:cNvSpPr txBox="1"/>
              <p:nvPr/>
            </p:nvSpPr>
            <p:spPr>
              <a:xfrm>
                <a:off x="-2264931" y="3505812"/>
                <a:ext cx="280916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Mean shift due to acetyl: 248 s (6.23%)</a:t>
                </a:r>
              </a:p>
              <a:p>
                <a:endParaRPr lang="en-NL" sz="1100" dirty="0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8EFE314-B50B-8C1E-7FA8-E0A33B837B36}"/>
              </a:ext>
            </a:extLst>
          </p:cNvPr>
          <p:cNvGrpSpPr/>
          <p:nvPr/>
        </p:nvGrpSpPr>
        <p:grpSpPr>
          <a:xfrm>
            <a:off x="10433487" y="1805710"/>
            <a:ext cx="1509617" cy="1259742"/>
            <a:chOff x="10433487" y="1805710"/>
            <a:chExt cx="1509617" cy="12597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81EBC6F-ED30-98DB-1284-FC37FD490C8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609371" y="1805710"/>
              <a:ext cx="1001070" cy="1001070"/>
            </a:xfrm>
            <a:prstGeom prst="ellipse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812A3DB-BAAC-A79B-EDD6-88FDBF2A9BEE}"/>
                </a:ext>
              </a:extLst>
            </p:cNvPr>
            <p:cNvSpPr txBox="1"/>
            <p:nvPr/>
          </p:nvSpPr>
          <p:spPr>
            <a:xfrm>
              <a:off x="10433487" y="2760818"/>
              <a:ext cx="1509617" cy="30463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Open Sans SemiBold" pitchFamily="2" charset="0"/>
                  <a:ea typeface="Open Sans SemiBold" pitchFamily="2" charset="0"/>
                  <a:cs typeface="Open Sans SemiBold" pitchFamily="2" charset="0"/>
                </a:rPr>
                <a:t>Robbe Devreese</a:t>
              </a:r>
              <a:endParaRPr kumimoji="0" lang="LID4096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378E44A-C2A7-721E-68F6-92675D7D0662}"/>
              </a:ext>
            </a:extLst>
          </p:cNvPr>
          <p:cNvSpPr txBox="1"/>
          <p:nvPr/>
        </p:nvSpPr>
        <p:spPr>
          <a:xfrm>
            <a:off x="353259" y="6496641"/>
            <a:ext cx="10792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Bouwmeester</a:t>
            </a:r>
            <a:r>
              <a:rPr lang="en-US" sz="1200" dirty="0"/>
              <a:t> </a:t>
            </a:r>
            <a:r>
              <a:rPr lang="en-US" sz="1200" i="1" dirty="0"/>
              <a:t>et al. Nature methods</a:t>
            </a:r>
            <a:r>
              <a:rPr lang="en-US" sz="1200" dirty="0"/>
              <a:t> (2021)</a:t>
            </a:r>
          </a:p>
        </p:txBody>
      </p:sp>
    </p:spTree>
    <p:extLst>
      <p:ext uri="{BB962C8B-B14F-4D97-AF65-F5344CB8AC3E}">
        <p14:creationId xmlns:p14="http://schemas.microsoft.com/office/powerpoint/2010/main" val="11656586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A061D-DE98-F73F-E205-4B52DB523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664"/>
            <a:ext cx="10515600" cy="123348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Corbel" panose="020B0503020204020204" pitchFamily="34" charset="0"/>
              </a:rPr>
              <a:t>With increased ambiguity, the need for accurate predictions is even higher to resolve ambiguous identifications; unfortunately…</a:t>
            </a:r>
            <a:endParaRPr lang="en-NL" b="1" dirty="0">
              <a:latin typeface="Corbel" panose="020B05030202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CE3879-A2F1-C551-81C7-21915664F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36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2BF1E83-6B77-F452-E81A-4423A34C4E91}"/>
              </a:ext>
            </a:extLst>
          </p:cNvPr>
          <p:cNvGrpSpPr/>
          <p:nvPr/>
        </p:nvGrpSpPr>
        <p:grpSpPr>
          <a:xfrm>
            <a:off x="371636" y="2434808"/>
            <a:ext cx="11636966" cy="3144462"/>
            <a:chOff x="285498" y="2648168"/>
            <a:chExt cx="11636966" cy="3144462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A0AC8A5-52BA-7DAD-843F-F86666B917DC}"/>
                </a:ext>
              </a:extLst>
            </p:cNvPr>
            <p:cNvGrpSpPr/>
            <p:nvPr/>
          </p:nvGrpSpPr>
          <p:grpSpPr>
            <a:xfrm>
              <a:off x="285498" y="2648168"/>
              <a:ext cx="11636966" cy="3144462"/>
              <a:chOff x="285498" y="2328128"/>
              <a:chExt cx="11636966" cy="3144462"/>
            </a:xfrm>
          </p:grpSpPr>
          <p:pic>
            <p:nvPicPr>
              <p:cNvPr id="10" name="Picture 9" descr="A graph with lines and numbers&#10;&#10;Description automatically generated">
                <a:extLst>
                  <a:ext uri="{FF2B5EF4-FFF2-40B4-BE49-F238E27FC236}">
                    <a16:creationId xmlns:a16="http://schemas.microsoft.com/office/drawing/2014/main" id="{B7E8EDDD-2C29-675A-05DA-A8FBBAF2D2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5498" y="2328129"/>
                <a:ext cx="6288922" cy="3144461"/>
              </a:xfrm>
              <a:prstGeom prst="rect">
                <a:avLst/>
              </a:prstGeom>
            </p:spPr>
          </p:pic>
          <p:pic>
            <p:nvPicPr>
              <p:cNvPr id="12" name="Picture 11" descr="A graph with red and blue lines&#10;&#10;Description automatically generated">
                <a:extLst>
                  <a:ext uri="{FF2B5EF4-FFF2-40B4-BE49-F238E27FC236}">
                    <a16:creationId xmlns:a16="http://schemas.microsoft.com/office/drawing/2014/main" id="{EEB4672E-E6E4-AC21-31CD-4E22F21FE9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705"/>
              <a:stretch/>
            </p:blipFill>
            <p:spPr>
              <a:xfrm>
                <a:off x="5992368" y="2328128"/>
                <a:ext cx="5930096" cy="3144461"/>
              </a:xfrm>
              <a:prstGeom prst="rect">
                <a:avLst/>
              </a:prstGeom>
            </p:spPr>
          </p:pic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A671CCD-7127-9C44-5FC6-2F3A9764DF0C}"/>
                  </a:ext>
                </a:extLst>
              </p:cNvPr>
              <p:cNvSpPr/>
              <p:nvPr/>
            </p:nvSpPr>
            <p:spPr>
              <a:xfrm>
                <a:off x="1079835" y="2715768"/>
                <a:ext cx="3242228" cy="51816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sz="1050" dirty="0">
                    <a:solidFill>
                      <a:schemeClr val="tx1"/>
                    </a:solidFill>
                  </a:rPr>
                  <a:t>Sequence: </a:t>
                </a:r>
                <a:r>
                  <a:rPr lang="da-DK" sz="1050" dirty="0">
                    <a:solidFill>
                      <a:schemeClr val="tx1"/>
                    </a:solidFill>
                  </a:rPr>
                  <a:t>AAC[</a:t>
                </a:r>
                <a:r>
                  <a:rPr lang="nl-BE" sz="1050" b="0" i="0" dirty="0">
                    <a:solidFill>
                      <a:schemeClr val="tx1"/>
                    </a:solidFill>
                    <a:effectLst/>
                    <a:latin typeface="Verdana" panose="020B0604030504040204" pitchFamily="34" charset="0"/>
                  </a:rPr>
                  <a:t>Carbamidomethyl</a:t>
                </a:r>
                <a:r>
                  <a:rPr lang="da-DK" sz="1050" dirty="0">
                    <a:solidFill>
                      <a:schemeClr val="tx1"/>
                    </a:solidFill>
                  </a:rPr>
                  <a:t>]LLPK/2</a:t>
                </a:r>
              </a:p>
              <a:p>
                <a:r>
                  <a:rPr lang="da-DK" sz="1050" dirty="0">
                    <a:solidFill>
                      <a:schemeClr val="tx1"/>
                    </a:solidFill>
                  </a:rPr>
                  <a:t>RT: </a:t>
                </a:r>
                <a:r>
                  <a:rPr lang="en-US" sz="1050" dirty="0">
                    <a:solidFill>
                      <a:schemeClr val="tx1"/>
                    </a:solidFill>
                  </a:rPr>
                  <a:t> </a:t>
                </a:r>
                <a:r>
                  <a:rPr lang="en-US" sz="1050" b="1" dirty="0">
                    <a:solidFill>
                      <a:schemeClr val="tx1"/>
                    </a:solidFill>
                  </a:rPr>
                  <a:t>6.21</a:t>
                </a:r>
              </a:p>
              <a:p>
                <a:r>
                  <a:rPr lang="en-US" sz="1050" dirty="0">
                    <a:solidFill>
                      <a:schemeClr val="tx1"/>
                    </a:solidFill>
                  </a:rPr>
                  <a:t>Ion mobility: </a:t>
                </a:r>
                <a:r>
                  <a:rPr lang="en-US" sz="1050" b="1" dirty="0">
                    <a:solidFill>
                      <a:schemeClr val="tx1"/>
                    </a:solidFill>
                  </a:rPr>
                  <a:t>0.779</a:t>
                </a:r>
                <a:endParaRPr lang="en-NL" sz="105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8ED36158-5E0C-A870-99D0-5F21C2601B21}"/>
                  </a:ext>
                </a:extLst>
              </p:cNvPr>
              <p:cNvSpPr/>
              <p:nvPr/>
            </p:nvSpPr>
            <p:spPr>
              <a:xfrm>
                <a:off x="1073738" y="4614672"/>
                <a:ext cx="3248325" cy="51816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sz="1050" dirty="0">
                    <a:solidFill>
                      <a:schemeClr val="tx1"/>
                    </a:solidFill>
                  </a:rPr>
                  <a:t>Sequence: </a:t>
                </a:r>
                <a:r>
                  <a:rPr lang="da-DK" sz="1050" dirty="0">
                    <a:solidFill>
                      <a:schemeClr val="tx1"/>
                    </a:solidFill>
                  </a:rPr>
                  <a:t>AAC[</a:t>
                </a:r>
                <a:r>
                  <a:rPr lang="nl-BE" sz="1050" b="0" i="0" dirty="0">
                    <a:solidFill>
                      <a:srgbClr val="333333"/>
                    </a:solidFill>
                    <a:effectLst/>
                    <a:latin typeface="Verdana" panose="020B0604030504040204" pitchFamily="34" charset="0"/>
                  </a:rPr>
                  <a:t>Carbamidomethyl</a:t>
                </a:r>
                <a:r>
                  <a:rPr lang="da-DK" sz="1050" dirty="0">
                    <a:solidFill>
                      <a:schemeClr val="tx1"/>
                    </a:solidFill>
                  </a:rPr>
                  <a:t>]LLPK[</a:t>
                </a:r>
                <a:r>
                  <a:rPr lang="nl-BE" sz="1050" b="0" i="0" dirty="0">
                    <a:solidFill>
                      <a:srgbClr val="333333"/>
                    </a:solidFill>
                    <a:effectLst/>
                    <a:latin typeface="Verdana" panose="020B0604030504040204" pitchFamily="34" charset="0"/>
                  </a:rPr>
                  <a:t>Butyryl</a:t>
                </a:r>
                <a:r>
                  <a:rPr lang="da-DK" sz="1050" dirty="0">
                    <a:solidFill>
                      <a:schemeClr val="tx1"/>
                    </a:solidFill>
                  </a:rPr>
                  <a:t>]/2</a:t>
                </a:r>
              </a:p>
              <a:p>
                <a:r>
                  <a:rPr lang="da-DK" sz="1050" dirty="0">
                    <a:solidFill>
                      <a:schemeClr val="tx1"/>
                    </a:solidFill>
                  </a:rPr>
                  <a:t>RT: </a:t>
                </a:r>
                <a:r>
                  <a:rPr lang="en-US" sz="1050" dirty="0">
                    <a:solidFill>
                      <a:schemeClr val="tx1"/>
                    </a:solidFill>
                  </a:rPr>
                  <a:t> </a:t>
                </a:r>
                <a:r>
                  <a:rPr lang="en-US" sz="1050" b="1" dirty="0">
                    <a:solidFill>
                      <a:schemeClr val="tx1"/>
                    </a:solidFill>
                  </a:rPr>
                  <a:t>6.21</a:t>
                </a:r>
              </a:p>
              <a:p>
                <a:r>
                  <a:rPr lang="en-US" sz="1050" dirty="0">
                    <a:solidFill>
                      <a:schemeClr val="tx1"/>
                    </a:solidFill>
                  </a:rPr>
                  <a:t>Ion mobility: </a:t>
                </a:r>
                <a:r>
                  <a:rPr lang="en-US" sz="1050" b="1" dirty="0">
                    <a:solidFill>
                      <a:schemeClr val="tx1"/>
                    </a:solidFill>
                  </a:rPr>
                  <a:t>0.779</a:t>
                </a:r>
                <a:endParaRPr lang="en-NL" sz="105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28BC7C5-9EC4-258A-09A1-A832FC780027}"/>
                  </a:ext>
                </a:extLst>
              </p:cNvPr>
              <p:cNvSpPr/>
              <p:nvPr/>
            </p:nvSpPr>
            <p:spPr>
              <a:xfrm>
                <a:off x="6419931" y="2700528"/>
                <a:ext cx="2333925" cy="51816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sz="1050" dirty="0">
                    <a:solidFill>
                      <a:schemeClr val="tx1"/>
                    </a:solidFill>
                  </a:rPr>
                  <a:t>Sequence: </a:t>
                </a:r>
                <a:r>
                  <a:rPr lang="da-DK" sz="1050" dirty="0">
                    <a:solidFill>
                      <a:schemeClr val="tx1"/>
                    </a:solidFill>
                  </a:rPr>
                  <a:t>QTALVELVKHK/2</a:t>
                </a:r>
              </a:p>
              <a:p>
                <a:r>
                  <a:rPr lang="da-DK" sz="1050" dirty="0">
                    <a:solidFill>
                      <a:schemeClr val="tx1"/>
                    </a:solidFill>
                  </a:rPr>
                  <a:t>RT: </a:t>
                </a:r>
                <a:r>
                  <a:rPr lang="en-US" sz="1050" dirty="0">
                    <a:solidFill>
                      <a:schemeClr val="tx1"/>
                    </a:solidFill>
                  </a:rPr>
                  <a:t> </a:t>
                </a:r>
                <a:r>
                  <a:rPr lang="en-US" sz="1050" b="1" dirty="0">
                    <a:solidFill>
                      <a:schemeClr val="tx1"/>
                    </a:solidFill>
                  </a:rPr>
                  <a:t>14.19</a:t>
                </a:r>
              </a:p>
              <a:p>
                <a:r>
                  <a:rPr lang="en-US" sz="1050" dirty="0">
                    <a:solidFill>
                      <a:schemeClr val="tx1"/>
                    </a:solidFill>
                  </a:rPr>
                  <a:t>Ion mobility: </a:t>
                </a:r>
                <a:r>
                  <a:rPr lang="en-US" sz="1050" b="1" dirty="0">
                    <a:solidFill>
                      <a:schemeClr val="tx1"/>
                    </a:solidFill>
                  </a:rPr>
                  <a:t>1.019</a:t>
                </a:r>
                <a:endParaRPr lang="en-NL" sz="105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78BEE02-6975-B8A8-1043-01F7ACF1DA09}"/>
                  </a:ext>
                </a:extLst>
              </p:cNvPr>
              <p:cNvSpPr/>
              <p:nvPr/>
            </p:nvSpPr>
            <p:spPr>
              <a:xfrm>
                <a:off x="6413835" y="4614672"/>
                <a:ext cx="2340021" cy="51816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sz="1050" dirty="0">
                    <a:solidFill>
                      <a:schemeClr val="tx1"/>
                    </a:solidFill>
                  </a:rPr>
                  <a:t>Sequence: </a:t>
                </a:r>
                <a:r>
                  <a:rPr lang="da-DK" sz="1050" dirty="0">
                    <a:solidFill>
                      <a:schemeClr val="tx1"/>
                    </a:solidFill>
                  </a:rPr>
                  <a:t>QT[Phospho]ALVELVKHK/2</a:t>
                </a:r>
              </a:p>
              <a:p>
                <a:r>
                  <a:rPr lang="da-DK" sz="1050" dirty="0">
                    <a:solidFill>
                      <a:schemeClr val="tx1"/>
                    </a:solidFill>
                  </a:rPr>
                  <a:t>RT: </a:t>
                </a:r>
                <a:r>
                  <a:rPr lang="en-US" sz="1050" dirty="0">
                    <a:solidFill>
                      <a:schemeClr val="tx1"/>
                    </a:solidFill>
                  </a:rPr>
                  <a:t> </a:t>
                </a:r>
                <a:r>
                  <a:rPr lang="en-US" sz="1050" b="1" dirty="0">
                    <a:solidFill>
                      <a:schemeClr val="tx1"/>
                    </a:solidFill>
                  </a:rPr>
                  <a:t>0.26</a:t>
                </a:r>
              </a:p>
              <a:p>
                <a:r>
                  <a:rPr lang="en-US" sz="1050" dirty="0">
                    <a:solidFill>
                      <a:schemeClr val="tx1"/>
                    </a:solidFill>
                  </a:rPr>
                  <a:t>Ion mobility: </a:t>
                </a:r>
                <a:r>
                  <a:rPr lang="en-US" sz="1050" b="1" dirty="0">
                    <a:solidFill>
                      <a:schemeClr val="tx1"/>
                    </a:solidFill>
                  </a:rPr>
                  <a:t>1.024</a:t>
                </a:r>
                <a:endParaRPr lang="en-NL" sz="105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325A1D7-4CAC-2E91-03FC-987756363DBE}"/>
                </a:ext>
              </a:extLst>
            </p:cNvPr>
            <p:cNvSpPr/>
            <p:nvPr/>
          </p:nvSpPr>
          <p:spPr>
            <a:xfrm>
              <a:off x="7429500" y="3619499"/>
              <a:ext cx="472440" cy="975455"/>
            </a:xfrm>
            <a:prstGeom prst="rect">
              <a:avLst/>
            </a:prstGeom>
            <a:solidFill>
              <a:schemeClr val="accent2">
                <a:alpha val="21000"/>
              </a:schemeClr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7C5AF7B-B273-8410-7827-96BF2B5A5E7B}"/>
                </a:ext>
              </a:extLst>
            </p:cNvPr>
            <p:cNvSpPr/>
            <p:nvPr/>
          </p:nvSpPr>
          <p:spPr>
            <a:xfrm>
              <a:off x="10568940" y="3732670"/>
              <a:ext cx="586740" cy="975455"/>
            </a:xfrm>
            <a:prstGeom prst="rect">
              <a:avLst/>
            </a:prstGeom>
            <a:solidFill>
              <a:schemeClr val="accent2">
                <a:alpha val="21000"/>
              </a:schemeClr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FAEC3E-00A6-AC68-4F41-5A76B6B789CA}"/>
                </a:ext>
              </a:extLst>
            </p:cNvPr>
            <p:cNvSpPr/>
            <p:nvPr/>
          </p:nvSpPr>
          <p:spPr>
            <a:xfrm>
              <a:off x="6469380" y="3200713"/>
              <a:ext cx="1074420" cy="338015"/>
            </a:xfrm>
            <a:prstGeom prst="rect">
              <a:avLst/>
            </a:prstGeom>
            <a:solidFill>
              <a:schemeClr val="accent2">
                <a:alpha val="21000"/>
              </a:schemeClr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E0A2BCB-83FD-C104-8B19-6559E3F29454}"/>
                </a:ext>
              </a:extLst>
            </p:cNvPr>
            <p:cNvSpPr/>
            <p:nvPr/>
          </p:nvSpPr>
          <p:spPr>
            <a:xfrm>
              <a:off x="6469380" y="5114857"/>
              <a:ext cx="1074420" cy="338015"/>
            </a:xfrm>
            <a:prstGeom prst="rect">
              <a:avLst/>
            </a:prstGeom>
            <a:solidFill>
              <a:schemeClr val="accent2">
                <a:alpha val="21000"/>
              </a:schemeClr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E547AEE-CD26-E4FD-3F07-E0EA3E28F8C8}"/>
              </a:ext>
            </a:extLst>
          </p:cNvPr>
          <p:cNvSpPr txBox="1"/>
          <p:nvPr/>
        </p:nvSpPr>
        <p:spPr>
          <a:xfrm>
            <a:off x="353259" y="6496641"/>
            <a:ext cx="10792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err="1"/>
              <a:t>Bittremieux</a:t>
            </a:r>
            <a:r>
              <a:rPr lang="en-US" sz="1200" i="1" dirty="0"/>
              <a:t> Anal. Chem.</a:t>
            </a:r>
            <a:r>
              <a:rPr lang="en-US" sz="1200" dirty="0"/>
              <a:t> (2019); </a:t>
            </a:r>
            <a:r>
              <a:rPr lang="en-US" sz="1200" i="1" dirty="0" err="1"/>
              <a:t>Demichev</a:t>
            </a:r>
            <a:r>
              <a:rPr lang="en-US" sz="1200" dirty="0"/>
              <a:t> </a:t>
            </a:r>
            <a:r>
              <a:rPr lang="en-US" sz="1200" i="1" dirty="0"/>
              <a:t>et al. Nature methods</a:t>
            </a:r>
            <a:r>
              <a:rPr lang="en-US" sz="1200" dirty="0"/>
              <a:t> (2019)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70F366-2BD7-D30D-4EDF-D8D6631D5ECF}"/>
              </a:ext>
            </a:extLst>
          </p:cNvPr>
          <p:cNvSpPr txBox="1"/>
          <p:nvPr/>
        </p:nvSpPr>
        <p:spPr>
          <a:xfrm>
            <a:off x="1159876" y="2375173"/>
            <a:ext cx="4863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Predictions - Butyryl modified peptide</a:t>
            </a:r>
            <a:endParaRPr lang="en-NL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CE02B4-57E1-6959-89E7-90EF5106AE6A}"/>
              </a:ext>
            </a:extLst>
          </p:cNvPr>
          <p:cNvSpPr txBox="1"/>
          <p:nvPr/>
        </p:nvSpPr>
        <p:spPr>
          <a:xfrm>
            <a:off x="6493882" y="2369719"/>
            <a:ext cx="4863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Predictions - </a:t>
            </a:r>
            <a:r>
              <a:rPr lang="en-US" dirty="0" err="1"/>
              <a:t>Phospho</a:t>
            </a:r>
            <a:r>
              <a:rPr lang="en-US" dirty="0"/>
              <a:t> modified peptide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9401708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7DEED-C2C6-7B42-18A0-0B618C127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653"/>
            <a:ext cx="10620737" cy="1325563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Histone dataset, that is highly modified, shows some of the limitations of DIA-NN predicted libraries 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9CDE42-091F-8F4D-9D96-C25962195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37</a:t>
            </a:fld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F22FAC4-0ECA-DB77-DF53-F875B873695D}"/>
              </a:ext>
            </a:extLst>
          </p:cNvPr>
          <p:cNvGrpSpPr/>
          <p:nvPr/>
        </p:nvGrpSpPr>
        <p:grpSpPr>
          <a:xfrm>
            <a:off x="3751954" y="1635014"/>
            <a:ext cx="7012940" cy="4510501"/>
            <a:chOff x="1352954" y="322725"/>
            <a:chExt cx="9782175" cy="629158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AB4A393-177E-0851-7CDB-9C97E99C82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52954" y="1413659"/>
              <a:ext cx="9782175" cy="5200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29E2462-73EA-B7C5-0612-317DB0545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10782" y="322725"/>
              <a:ext cx="5016307" cy="134787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1204CB-DD16-8B33-5A20-C975D3E9A5F6}"/>
                </a:ext>
              </a:extLst>
            </p:cNvPr>
            <p:cNvSpPr txBox="1"/>
            <p:nvPr/>
          </p:nvSpPr>
          <p:spPr>
            <a:xfrm>
              <a:off x="2044806" y="3845566"/>
              <a:ext cx="37386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Spectral angle: </a:t>
              </a:r>
              <a:r>
                <a:rPr lang="en-NL" dirty="0"/>
                <a:t>0.71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A453ACD-C8F6-702E-5CB0-AAE7ED63165D}"/>
              </a:ext>
            </a:extLst>
          </p:cNvPr>
          <p:cNvSpPr txBox="1"/>
          <p:nvPr/>
        </p:nvSpPr>
        <p:spPr>
          <a:xfrm>
            <a:off x="10159679" y="-2128816"/>
            <a:ext cx="65917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Pitfalls in histone </a:t>
            </a:r>
            <a:r>
              <a:rPr lang="en-US" dirty="0" err="1">
                <a:hlinkClick r:id="rId4"/>
              </a:rPr>
              <a:t>propionylation</a:t>
            </a:r>
            <a:r>
              <a:rPr lang="en-US" dirty="0">
                <a:hlinkClick r:id="rId4"/>
              </a:rPr>
              <a:t> during bottom‐up mass spectrometry analysis - PMC (nih.gov)</a:t>
            </a:r>
            <a:endParaRPr lang="en-N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6AFE3E-FB00-9DE7-177B-87BD8D67CC4E}"/>
              </a:ext>
            </a:extLst>
          </p:cNvPr>
          <p:cNvSpPr txBox="1"/>
          <p:nvPr/>
        </p:nvSpPr>
        <p:spPr>
          <a:xfrm>
            <a:off x="1061977" y="-2132794"/>
            <a:ext cx="83742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Chemical derivatization of histones for facilitated analysis by mass spectrometry | Nature Protocols</a:t>
            </a:r>
            <a:endParaRPr lang="en-NL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66B74DF-8E3B-D745-D253-8AB7F954B3B3}"/>
              </a:ext>
            </a:extLst>
          </p:cNvPr>
          <p:cNvGrpSpPr/>
          <p:nvPr/>
        </p:nvGrpSpPr>
        <p:grpSpPr>
          <a:xfrm>
            <a:off x="10691144" y="1214108"/>
            <a:ext cx="1341749" cy="2765777"/>
            <a:chOff x="13086773" y="1165202"/>
            <a:chExt cx="1341749" cy="276577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5BBA4CE-6B95-6D8E-AB2C-6C0EC8E6A50F}"/>
                </a:ext>
              </a:extLst>
            </p:cNvPr>
            <p:cNvGrpSpPr/>
            <p:nvPr/>
          </p:nvGrpSpPr>
          <p:grpSpPr>
            <a:xfrm>
              <a:off x="13102551" y="1165202"/>
              <a:ext cx="1325971" cy="1377180"/>
              <a:chOff x="11904477" y="674272"/>
              <a:chExt cx="1325971" cy="137718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49857C7-05E0-F6C6-BD4B-E01512D0B7BE}"/>
                  </a:ext>
                </a:extLst>
              </p:cNvPr>
              <p:cNvSpPr/>
              <p:nvPr/>
            </p:nvSpPr>
            <p:spPr>
              <a:xfrm>
                <a:off x="12139553" y="1685231"/>
                <a:ext cx="855818" cy="5894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21ADFAA-DFED-4D8B-B881-A856B49A35EC}"/>
                  </a:ext>
                </a:extLst>
              </p:cNvPr>
              <p:cNvSpPr txBox="1"/>
              <p:nvPr/>
            </p:nvSpPr>
            <p:spPr>
              <a:xfrm>
                <a:off x="11904477" y="1789842"/>
                <a:ext cx="132597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dirty="0"/>
                  <a:t>Sigrid Verhelst</a:t>
                </a:r>
                <a:endParaRPr lang="LID4096" sz="1100" b="1" dirty="0"/>
              </a:p>
            </p:txBody>
          </p:sp>
          <p:pic>
            <p:nvPicPr>
              <p:cNvPr id="16" name="D20E6F3D-DEB4-4A1A-A5AD-D1A852012FCE" descr="IMG_8902.jpg">
                <a:extLst>
                  <a:ext uri="{FF2B5EF4-FFF2-40B4-BE49-F238E27FC236}">
                    <a16:creationId xmlns:a16="http://schemas.microsoft.com/office/drawing/2014/main" id="{C6D9FBBA-5895-76DE-22D4-1F934BFB87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659" t="32038" r="60889" b="59374"/>
              <a:stretch/>
            </p:blipFill>
            <p:spPr bwMode="auto">
              <a:xfrm>
                <a:off x="12138806" y="674272"/>
                <a:ext cx="855818" cy="10109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0E55BF1-0780-5B23-9DA5-C807E583B482}"/>
                </a:ext>
              </a:extLst>
            </p:cNvPr>
            <p:cNvGrpSpPr/>
            <p:nvPr/>
          </p:nvGrpSpPr>
          <p:grpSpPr>
            <a:xfrm>
              <a:off x="13086773" y="2636308"/>
              <a:ext cx="1325971" cy="1294671"/>
              <a:chOff x="10522690" y="1690688"/>
              <a:chExt cx="1844222" cy="1800688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75DFE23-7DB9-6C86-22E2-6080A67B4CF6}"/>
                  </a:ext>
                </a:extLst>
              </p:cNvPr>
              <p:cNvGrpSpPr/>
              <p:nvPr/>
            </p:nvGrpSpPr>
            <p:grpSpPr>
              <a:xfrm>
                <a:off x="10849645" y="1690688"/>
                <a:ext cx="1190312" cy="1480482"/>
                <a:chOff x="10515656" y="412404"/>
                <a:chExt cx="1190312" cy="1480482"/>
              </a:xfrm>
            </p:grpSpPr>
            <p:pic>
              <p:nvPicPr>
                <p:cNvPr id="21" name="Picture 6">
                  <a:extLst>
                    <a:ext uri="{FF2B5EF4-FFF2-40B4-BE49-F238E27FC236}">
                      <a16:creationId xmlns:a16="http://schemas.microsoft.com/office/drawing/2014/main" id="{0E9FCC7B-EEF2-D469-A89C-5C1171E5BC9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2101" t="11430" r="12101" b="11430"/>
                <a:stretch/>
              </p:blipFill>
              <p:spPr bwMode="auto">
                <a:xfrm>
                  <a:off x="10515656" y="412404"/>
                  <a:ext cx="1190312" cy="140608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8974F905-681D-307F-23B3-AE2EA4B306EE}"/>
                    </a:ext>
                  </a:extLst>
                </p:cNvPr>
                <p:cNvSpPr/>
                <p:nvPr/>
              </p:nvSpPr>
              <p:spPr>
                <a:xfrm>
                  <a:off x="10515656" y="1810899"/>
                  <a:ext cx="1190312" cy="81987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4EED5E1-2E1D-291F-4EAA-292CF87E0ABC}"/>
                  </a:ext>
                </a:extLst>
              </p:cNvPr>
              <p:cNvSpPr txBox="1"/>
              <p:nvPr/>
            </p:nvSpPr>
            <p:spPr>
              <a:xfrm>
                <a:off x="10522690" y="3229766"/>
                <a:ext cx="184422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dirty="0"/>
                  <a:t>Maarten Dhaenens</a:t>
                </a:r>
                <a:endParaRPr lang="LID4096" sz="1100" b="1" dirty="0"/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710EB9F-62C8-FFA7-6EDD-A8543C6011F1}"/>
              </a:ext>
            </a:extLst>
          </p:cNvPr>
          <p:cNvGrpSpPr/>
          <p:nvPr/>
        </p:nvGrpSpPr>
        <p:grpSpPr>
          <a:xfrm>
            <a:off x="1523206" y="1817579"/>
            <a:ext cx="2476884" cy="4347527"/>
            <a:chOff x="1238008" y="1797988"/>
            <a:chExt cx="2867332" cy="5279056"/>
          </a:xfrm>
        </p:grpSpPr>
        <p:pic>
          <p:nvPicPr>
            <p:cNvPr id="25" name="Picture 2">
              <a:extLst>
                <a:ext uri="{FF2B5EF4-FFF2-40B4-BE49-F238E27FC236}">
                  <a16:creationId xmlns:a16="http://schemas.microsoft.com/office/drawing/2014/main" id="{FEBF0675-F1E1-F855-23F3-6356F056900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23" r="63609" b="75784"/>
            <a:stretch/>
          </p:blipFill>
          <p:spPr bwMode="auto">
            <a:xfrm>
              <a:off x="1314876" y="3255265"/>
              <a:ext cx="1481559" cy="1168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3EEA5BDA-480E-F9F9-9D67-546F97EBF6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734" r="44264" b="75784"/>
            <a:stretch/>
          </p:blipFill>
          <p:spPr bwMode="auto">
            <a:xfrm>
              <a:off x="1442959" y="4488628"/>
              <a:ext cx="1053298" cy="1168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43164500-39E0-6E6F-2E5F-D208453350C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308" r="24592" b="75784"/>
            <a:stretch/>
          </p:blipFill>
          <p:spPr bwMode="auto">
            <a:xfrm>
              <a:off x="1327213" y="5908706"/>
              <a:ext cx="1169044" cy="1168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9840E603-D9CE-B16D-B009-9103C1B4E349}"/>
                </a:ext>
              </a:extLst>
            </p:cNvPr>
            <p:cNvGrpSpPr/>
            <p:nvPr/>
          </p:nvGrpSpPr>
          <p:grpSpPr>
            <a:xfrm>
              <a:off x="1238008" y="1797988"/>
              <a:ext cx="1433676" cy="1169747"/>
              <a:chOff x="-1433676" y="2299188"/>
              <a:chExt cx="1433676" cy="1169747"/>
            </a:xfrm>
          </p:grpSpPr>
          <p:pic>
            <p:nvPicPr>
              <p:cNvPr id="2050" name="Picture 2">
                <a:extLst>
                  <a:ext uri="{FF2B5EF4-FFF2-40B4-BE49-F238E27FC236}">
                    <a16:creationId xmlns:a16="http://schemas.microsoft.com/office/drawing/2014/main" id="{2AC48772-B972-4724-60D0-302AE2F833F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86387" b="75784"/>
              <a:stretch/>
            </p:blipFill>
            <p:spPr bwMode="auto">
              <a:xfrm>
                <a:off x="-1433676" y="2300597"/>
                <a:ext cx="1433676" cy="116833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32FC9F56-5403-3552-B811-3226A14BA68F}"/>
                  </a:ext>
                </a:extLst>
              </p:cNvPr>
              <p:cNvSpPr/>
              <p:nvPr/>
            </p:nvSpPr>
            <p:spPr>
              <a:xfrm>
                <a:off x="-1426845" y="2299188"/>
                <a:ext cx="198120" cy="2300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B8A28BB-76AC-26EE-2BC8-E2447FD1F552}"/>
                </a:ext>
              </a:extLst>
            </p:cNvPr>
            <p:cNvGrpSpPr/>
            <p:nvPr/>
          </p:nvGrpSpPr>
          <p:grpSpPr>
            <a:xfrm>
              <a:off x="1902440" y="2887982"/>
              <a:ext cx="2138133" cy="448468"/>
              <a:chOff x="1954845" y="2891778"/>
              <a:chExt cx="2138133" cy="448468"/>
            </a:xfrm>
          </p:grpSpPr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68C76D85-D57A-FF41-BB70-5789401F3239}"/>
                  </a:ext>
                </a:extLst>
              </p:cNvPr>
              <p:cNvCxnSpPr>
                <a:stCxn id="2050" idx="2"/>
              </p:cNvCxnSpPr>
              <p:nvPr/>
            </p:nvCxnSpPr>
            <p:spPr>
              <a:xfrm>
                <a:off x="1954846" y="2967735"/>
                <a:ext cx="0" cy="222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BBCE3A7-908A-B6E9-0456-39F5DE365095}"/>
                  </a:ext>
                </a:extLst>
              </p:cNvPr>
              <p:cNvSpPr txBox="1"/>
              <p:nvPr/>
            </p:nvSpPr>
            <p:spPr>
              <a:xfrm>
                <a:off x="1954845" y="2891778"/>
                <a:ext cx="2138133" cy="4484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/>
                  <a:t>Propionylation</a:t>
                </a:r>
                <a:endParaRPr lang="en-NL" dirty="0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9F4C531B-8F68-A9F9-5DAA-E35C953A1492}"/>
                </a:ext>
              </a:extLst>
            </p:cNvPr>
            <p:cNvGrpSpPr/>
            <p:nvPr/>
          </p:nvGrpSpPr>
          <p:grpSpPr>
            <a:xfrm>
              <a:off x="1902440" y="4236888"/>
              <a:ext cx="2202900" cy="448468"/>
              <a:chOff x="1954845" y="2891778"/>
              <a:chExt cx="2202900" cy="448468"/>
            </a:xfrm>
          </p:grpSpPr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9CDC8367-E2D5-4C11-53AE-3AEDB7B8A27A}"/>
                  </a:ext>
                </a:extLst>
              </p:cNvPr>
              <p:cNvCxnSpPr/>
              <p:nvPr/>
            </p:nvCxnSpPr>
            <p:spPr>
              <a:xfrm>
                <a:off x="1954846" y="2967735"/>
                <a:ext cx="0" cy="222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75A1094-2ACB-423C-9C87-BB02C793E041}"/>
                  </a:ext>
                </a:extLst>
              </p:cNvPr>
              <p:cNvSpPr txBox="1"/>
              <p:nvPr/>
            </p:nvSpPr>
            <p:spPr>
              <a:xfrm>
                <a:off x="1954845" y="2891778"/>
                <a:ext cx="2202900" cy="4484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Trypsin digest</a:t>
                </a:r>
                <a:endParaRPr lang="en-NL" dirty="0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3540374-42F8-92E9-56E7-2722AB60D6CD}"/>
                </a:ext>
              </a:extLst>
            </p:cNvPr>
            <p:cNvGrpSpPr/>
            <p:nvPr/>
          </p:nvGrpSpPr>
          <p:grpSpPr>
            <a:xfrm>
              <a:off x="1902440" y="5628808"/>
              <a:ext cx="2202889" cy="448468"/>
              <a:chOff x="1954845" y="2891778"/>
              <a:chExt cx="2202889" cy="448468"/>
            </a:xfrm>
          </p:grpSpPr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72E2CA79-6E79-C5F3-8FF2-E47B9AFF2140}"/>
                  </a:ext>
                </a:extLst>
              </p:cNvPr>
              <p:cNvCxnSpPr/>
              <p:nvPr/>
            </p:nvCxnSpPr>
            <p:spPr>
              <a:xfrm>
                <a:off x="1954846" y="2967735"/>
                <a:ext cx="0" cy="222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5BDEBE2-8303-8E9F-8CF7-9A2F986EE05A}"/>
                  </a:ext>
                </a:extLst>
              </p:cNvPr>
              <p:cNvSpPr txBox="1"/>
              <p:nvPr/>
            </p:nvSpPr>
            <p:spPr>
              <a:xfrm>
                <a:off x="1954845" y="2891778"/>
                <a:ext cx="2202889" cy="4484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/>
                  <a:t>Propionylation</a:t>
                </a:r>
                <a:endParaRPr lang="en-NL" dirty="0"/>
              </a:p>
            </p:txBody>
          </p:sp>
        </p:grp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F6FE3A5F-B20A-170A-F46E-047AD031B117}"/>
              </a:ext>
            </a:extLst>
          </p:cNvPr>
          <p:cNvSpPr txBox="1"/>
          <p:nvPr/>
        </p:nvSpPr>
        <p:spPr>
          <a:xfrm>
            <a:off x="4247950" y="2619493"/>
            <a:ext cx="3330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Predicted spectrum DIA-NN</a:t>
            </a:r>
            <a:endParaRPr lang="en-NL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DFE830D-AFD7-E127-1D55-F380D3092E16}"/>
              </a:ext>
            </a:extLst>
          </p:cNvPr>
          <p:cNvSpPr txBox="1"/>
          <p:nvPr/>
        </p:nvSpPr>
        <p:spPr>
          <a:xfrm>
            <a:off x="4247950" y="5458712"/>
            <a:ext cx="3330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Experimental spectrum</a:t>
            </a:r>
            <a:endParaRPr lang="en-NL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5723F7E-6EDF-5388-B763-81AF60B1D0DE}"/>
              </a:ext>
            </a:extLst>
          </p:cNvPr>
          <p:cNvSpPr/>
          <p:nvPr/>
        </p:nvSpPr>
        <p:spPr>
          <a:xfrm>
            <a:off x="6698466" y="1769186"/>
            <a:ext cx="393214" cy="720014"/>
          </a:xfrm>
          <a:prstGeom prst="rect">
            <a:avLst/>
          </a:prstGeom>
          <a:solidFill>
            <a:schemeClr val="accent2">
              <a:alpha val="21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3FDA7D4-772B-6492-5DB9-62B4100588A3}"/>
              </a:ext>
            </a:extLst>
          </p:cNvPr>
          <p:cNvSpPr/>
          <p:nvPr/>
        </p:nvSpPr>
        <p:spPr>
          <a:xfrm>
            <a:off x="9436259" y="2637401"/>
            <a:ext cx="393214" cy="3160276"/>
          </a:xfrm>
          <a:prstGeom prst="rect">
            <a:avLst/>
          </a:prstGeom>
          <a:solidFill>
            <a:schemeClr val="accent2">
              <a:alpha val="21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5347015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7DEED-C2C6-7B42-18A0-0B618C127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173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Corbel" panose="020B0503020204020204" pitchFamily="34" charset="0"/>
              </a:rPr>
              <a:t>MS2DIP is a modification aware predictor for fragment intensities; histone derived peptides clearly outline the need for these predictors</a:t>
            </a:r>
            <a:endParaRPr lang="en-NL" b="1" dirty="0">
              <a:latin typeface="Corbel" panose="020B05030202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9CDE42-091F-8F4D-9D96-C25962195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38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0FDB80-6D3A-BAA4-3A54-0B1F70B7C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3345" y="-9786620"/>
            <a:ext cx="8058150" cy="501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F6E9581-976B-D810-5A40-413BAF0AAAA4}"/>
              </a:ext>
            </a:extLst>
          </p:cNvPr>
          <p:cNvGrpSpPr/>
          <p:nvPr/>
        </p:nvGrpSpPr>
        <p:grpSpPr>
          <a:xfrm>
            <a:off x="838200" y="2388399"/>
            <a:ext cx="9890760" cy="4035531"/>
            <a:chOff x="838200" y="1924367"/>
            <a:chExt cx="9890760" cy="403553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C0018E4-3244-9A39-3C05-DD30F7DB26E6}"/>
                </a:ext>
              </a:extLst>
            </p:cNvPr>
            <p:cNvGrpSpPr/>
            <p:nvPr/>
          </p:nvGrpSpPr>
          <p:grpSpPr>
            <a:xfrm>
              <a:off x="838200" y="1924367"/>
              <a:ext cx="8714214" cy="4035531"/>
              <a:chOff x="838200" y="1690688"/>
              <a:chExt cx="8098536" cy="3750412"/>
            </a:xfrm>
          </p:grpSpPr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93643A5B-A27C-51D4-4442-DD2120B077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r="20312"/>
              <a:stretch/>
            </p:blipFill>
            <p:spPr>
              <a:xfrm>
                <a:off x="838200" y="1690688"/>
                <a:ext cx="7931785" cy="3750412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9DA9791-A1EF-F266-0E30-8E3E9450B6B6}"/>
                  </a:ext>
                </a:extLst>
              </p:cNvPr>
              <p:cNvSpPr/>
              <p:nvPr/>
            </p:nvSpPr>
            <p:spPr>
              <a:xfrm>
                <a:off x="8692896" y="4291584"/>
                <a:ext cx="243840" cy="4023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pic>
            <p:nvPicPr>
              <p:cNvPr id="7" name="Graphic 6">
                <a:extLst>
                  <a:ext uri="{FF2B5EF4-FFF2-40B4-BE49-F238E27FC236}">
                    <a16:creationId xmlns:a16="http://schemas.microsoft.com/office/drawing/2014/main" id="{C9FAD173-928C-C0BA-9AB4-CC3E023093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80722" t="57019" r="784" b="32253"/>
              <a:stretch/>
            </p:blipFill>
            <p:spPr>
              <a:xfrm>
                <a:off x="5059806" y="3828447"/>
                <a:ext cx="1840866" cy="402336"/>
              </a:xfrm>
              <a:prstGeom prst="rect">
                <a:avLst/>
              </a:prstGeom>
            </p:spPr>
          </p:pic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27733B-D14F-7B57-EBA6-F3B016DF1D89}"/>
                </a:ext>
              </a:extLst>
            </p:cNvPr>
            <p:cNvSpPr/>
            <p:nvPr/>
          </p:nvSpPr>
          <p:spPr>
            <a:xfrm>
              <a:off x="9954768" y="5303520"/>
              <a:ext cx="774192" cy="45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088E4B9-382F-7067-00F6-4B2D06315243}"/>
              </a:ext>
            </a:extLst>
          </p:cNvPr>
          <p:cNvSpPr txBox="1"/>
          <p:nvPr/>
        </p:nvSpPr>
        <p:spPr>
          <a:xfrm>
            <a:off x="353259" y="6496641"/>
            <a:ext cx="10792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Declercq</a:t>
            </a:r>
            <a:r>
              <a:rPr lang="en-US" sz="1200" dirty="0"/>
              <a:t> </a:t>
            </a:r>
            <a:r>
              <a:rPr lang="en-US" sz="1200" i="1" dirty="0"/>
              <a:t>et al. MCP</a:t>
            </a:r>
            <a:r>
              <a:rPr lang="en-US" sz="1200" dirty="0"/>
              <a:t> (2022)</a:t>
            </a:r>
          </a:p>
        </p:txBody>
      </p:sp>
      <p:pic>
        <p:nvPicPr>
          <p:cNvPr id="11" name="Picture 10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8852F6A8-7FA7-7709-DD5E-AA38144E3FE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8438" y="2466984"/>
            <a:ext cx="1001070" cy="1001070"/>
          </a:xfrm>
          <a:prstGeom prst="ellipse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A3CFC02-94EB-F024-3788-8EB5038D9B15}"/>
              </a:ext>
            </a:extLst>
          </p:cNvPr>
          <p:cNvSpPr txBox="1"/>
          <p:nvPr/>
        </p:nvSpPr>
        <p:spPr>
          <a:xfrm>
            <a:off x="9982200" y="3498628"/>
            <a:ext cx="1509617" cy="3046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Ralf Gabriels</a:t>
            </a:r>
            <a:endParaRPr kumimoji="0" lang="LID4096" sz="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55DFD7-58BE-93E2-C970-73552ECA56DA}"/>
              </a:ext>
            </a:extLst>
          </p:cNvPr>
          <p:cNvSpPr txBox="1"/>
          <p:nvPr/>
        </p:nvSpPr>
        <p:spPr>
          <a:xfrm>
            <a:off x="9636960" y="3800748"/>
            <a:ext cx="2201781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/>
              <a:t>ThOG</a:t>
            </a:r>
            <a:r>
              <a:rPr lang="en-US" sz="1400" dirty="0"/>
              <a:t> am: Artificial Intelligence in MS Instrumentation and Applications </a:t>
            </a:r>
            <a:r>
              <a:rPr lang="en-US" sz="1400" b="1" dirty="0"/>
              <a:t>Thursday</a:t>
            </a:r>
            <a:r>
              <a:rPr lang="en-US" sz="1400" dirty="0"/>
              <a:t> </a:t>
            </a:r>
            <a:r>
              <a:rPr lang="en-US" sz="1400" b="1" dirty="0"/>
              <a:t>8:30</a:t>
            </a:r>
          </a:p>
          <a:p>
            <a:r>
              <a:rPr lang="en-US" sz="1400" b="1" dirty="0"/>
              <a:t>Ballroom AB (Level 3)</a:t>
            </a:r>
          </a:p>
          <a:p>
            <a:endParaRPr lang="en-GB" sz="1400" dirty="0"/>
          </a:p>
          <a:p>
            <a:r>
              <a:rPr lang="en-GB" sz="1400" dirty="0"/>
              <a:t>MS</a:t>
            </a:r>
            <a:r>
              <a:rPr lang="en-GB" sz="1400" baseline="30000" dirty="0"/>
              <a:t>2</a:t>
            </a:r>
            <a:r>
              <a:rPr lang="en-GB" sz="1400" dirty="0"/>
              <a:t>DIP: Embracing post-translational modifications for spectrum intensity prediction with molecular embeddings</a:t>
            </a:r>
            <a:endParaRPr lang="en-NL" sz="1400" dirty="0"/>
          </a:p>
        </p:txBody>
      </p:sp>
    </p:spTree>
    <p:extLst>
      <p:ext uri="{BB962C8B-B14F-4D97-AF65-F5344CB8AC3E}">
        <p14:creationId xmlns:p14="http://schemas.microsoft.com/office/powerpoint/2010/main" val="5892552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7DEED-C2C6-7B42-18A0-0B618C127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173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Corbel" panose="020B0503020204020204" pitchFamily="34" charset="0"/>
              </a:rPr>
              <a:t>MS2DIP is a modification aware predictor for fragment intensities; histone derived peptides clearly outline the need for these predictors</a:t>
            </a:r>
            <a:endParaRPr lang="en-NL" b="1" dirty="0">
              <a:latin typeface="Corbel" panose="020B05030202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9CDE42-091F-8F4D-9D96-C25962195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39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0FDB80-6D3A-BAA4-3A54-0B1F70B7C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3345" y="-9786620"/>
            <a:ext cx="8058150" cy="501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F6E9581-976B-D810-5A40-413BAF0AAAA4}"/>
              </a:ext>
            </a:extLst>
          </p:cNvPr>
          <p:cNvGrpSpPr/>
          <p:nvPr/>
        </p:nvGrpSpPr>
        <p:grpSpPr>
          <a:xfrm>
            <a:off x="838200" y="2388399"/>
            <a:ext cx="10515600" cy="4035531"/>
            <a:chOff x="838200" y="1924367"/>
            <a:chExt cx="10515600" cy="403553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C0018E4-3244-9A39-3C05-DD30F7DB26E6}"/>
                </a:ext>
              </a:extLst>
            </p:cNvPr>
            <p:cNvGrpSpPr/>
            <p:nvPr/>
          </p:nvGrpSpPr>
          <p:grpSpPr>
            <a:xfrm>
              <a:off x="838200" y="1924367"/>
              <a:ext cx="10515600" cy="4035531"/>
              <a:chOff x="838200" y="1690688"/>
              <a:chExt cx="9772650" cy="3750412"/>
            </a:xfrm>
          </p:grpSpPr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93643A5B-A27C-51D4-4442-DD2120B077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r="20312"/>
              <a:stretch/>
            </p:blipFill>
            <p:spPr>
              <a:xfrm>
                <a:off x="838200" y="1690688"/>
                <a:ext cx="7931785" cy="3750412"/>
              </a:xfrm>
              <a:prstGeom prst="rect">
                <a:avLst/>
              </a:prstGeom>
            </p:spPr>
          </p:pic>
          <p:pic>
            <p:nvPicPr>
              <p:cNvPr id="5122" name="Picture 2">
                <a:extLst>
                  <a:ext uri="{FF2B5EF4-FFF2-40B4-BE49-F238E27FC236}">
                    <a16:creationId xmlns:a16="http://schemas.microsoft.com/office/drawing/2014/main" id="{0C2B256F-7C4E-A63A-374D-9D17A2B49A5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749165" y="1770403"/>
                <a:ext cx="1861685" cy="32533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9DA9791-A1EF-F266-0E30-8E3E9450B6B6}"/>
                  </a:ext>
                </a:extLst>
              </p:cNvPr>
              <p:cNvSpPr/>
              <p:nvPr/>
            </p:nvSpPr>
            <p:spPr>
              <a:xfrm>
                <a:off x="8692896" y="4291584"/>
                <a:ext cx="243840" cy="4023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pic>
            <p:nvPicPr>
              <p:cNvPr id="7" name="Graphic 6">
                <a:extLst>
                  <a:ext uri="{FF2B5EF4-FFF2-40B4-BE49-F238E27FC236}">
                    <a16:creationId xmlns:a16="http://schemas.microsoft.com/office/drawing/2014/main" id="{C9FAD173-928C-C0BA-9AB4-CC3E023093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80722" t="57019" r="784" b="32253"/>
              <a:stretch/>
            </p:blipFill>
            <p:spPr>
              <a:xfrm>
                <a:off x="5059806" y="3828447"/>
                <a:ext cx="1840866" cy="402336"/>
              </a:xfrm>
              <a:prstGeom prst="rect">
                <a:avLst/>
              </a:prstGeom>
            </p:spPr>
          </p:pic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27733B-D14F-7B57-EBA6-F3B016DF1D89}"/>
                </a:ext>
              </a:extLst>
            </p:cNvPr>
            <p:cNvSpPr/>
            <p:nvPr/>
          </p:nvSpPr>
          <p:spPr>
            <a:xfrm>
              <a:off x="9954768" y="5303520"/>
              <a:ext cx="774192" cy="45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C5A5FD4-670C-7CA6-1E00-34B1643596E5}"/>
              </a:ext>
            </a:extLst>
          </p:cNvPr>
          <p:cNvSpPr txBox="1"/>
          <p:nvPr/>
        </p:nvSpPr>
        <p:spPr>
          <a:xfrm>
            <a:off x="353259" y="6496641"/>
            <a:ext cx="10792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Declercq</a:t>
            </a:r>
            <a:r>
              <a:rPr lang="en-US" sz="1200" dirty="0"/>
              <a:t> </a:t>
            </a:r>
            <a:r>
              <a:rPr lang="en-US" sz="1200" i="1" dirty="0"/>
              <a:t>et al. MCP</a:t>
            </a:r>
            <a:r>
              <a:rPr lang="en-US" sz="1200" dirty="0"/>
              <a:t> (2022)</a:t>
            </a:r>
          </a:p>
        </p:txBody>
      </p:sp>
    </p:spTree>
    <p:extLst>
      <p:ext uri="{BB962C8B-B14F-4D97-AF65-F5344CB8AC3E}">
        <p14:creationId xmlns:p14="http://schemas.microsoft.com/office/powerpoint/2010/main" val="999462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7D91EB9-54D2-D08F-AB2C-0F310003D70A}"/>
              </a:ext>
            </a:extLst>
          </p:cNvPr>
          <p:cNvGrpSpPr/>
          <p:nvPr/>
        </p:nvGrpSpPr>
        <p:grpSpPr>
          <a:xfrm>
            <a:off x="454621" y="1843649"/>
            <a:ext cx="11282758" cy="4202212"/>
            <a:chOff x="-1482266" y="0"/>
            <a:chExt cx="18413434" cy="68580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80CE787-1C3E-322D-B241-D1A00A395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3000"/>
            </a:blip>
            <a:stretch>
              <a:fillRect/>
            </a:stretch>
          </p:blipFill>
          <p:spPr>
            <a:xfrm>
              <a:off x="7823744" y="0"/>
              <a:ext cx="9106231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E69BB3-FBDA-F2A2-4284-B7D6ED89C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3000"/>
            </a:blip>
            <a:stretch>
              <a:fillRect/>
            </a:stretch>
          </p:blipFill>
          <p:spPr>
            <a:xfrm>
              <a:off x="-1482266" y="0"/>
              <a:ext cx="9106231" cy="6858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CA33A2A-3092-197D-341A-4A6BD35C6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25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1482266" y="0"/>
              <a:ext cx="9107424" cy="68580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AB5F680-1B15-FB18-1586-F631EED36C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25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823744" y="0"/>
              <a:ext cx="9107424" cy="6858000"/>
            </a:xfrm>
            <a:prstGeom prst="rect">
              <a:avLst/>
            </a:prstGeom>
          </p:spPr>
        </p:pic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8AFF3-ECA7-1757-0287-AA530792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43B952-B18E-4ECB-8AB8-F20F40A15808}"/>
              </a:ext>
            </a:extLst>
          </p:cNvPr>
          <p:cNvSpPr txBox="1"/>
          <p:nvPr/>
        </p:nvSpPr>
        <p:spPr>
          <a:xfrm>
            <a:off x="454621" y="249755"/>
            <a:ext cx="55798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orbel" panose="020B0503020204020204" pitchFamily="34" charset="0"/>
              </a:rPr>
              <a:t>Data-Dependent Acquisition (DDA)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CE3595-1386-86F4-A7B3-C1A8D0EB916B}"/>
              </a:ext>
            </a:extLst>
          </p:cNvPr>
          <p:cNvSpPr txBox="1"/>
          <p:nvPr/>
        </p:nvSpPr>
        <p:spPr>
          <a:xfrm>
            <a:off x="6156841" y="249755"/>
            <a:ext cx="55798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orbel" panose="020B0503020204020204" pitchFamily="34" charset="0"/>
              </a:rPr>
              <a:t>Data-Independent Acquisition (DIA)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1B9F728-7789-2FD3-8002-E0552D4310A9}"/>
              </a:ext>
            </a:extLst>
          </p:cNvPr>
          <p:cNvGrpSpPr/>
          <p:nvPr/>
        </p:nvGrpSpPr>
        <p:grpSpPr>
          <a:xfrm>
            <a:off x="453890" y="4250757"/>
            <a:ext cx="3585918" cy="1795104"/>
            <a:chOff x="-12533799" y="1475664"/>
            <a:chExt cx="5460426" cy="2733479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EE7D991-05F4-3C20-05B7-4CEC87795D56}"/>
                </a:ext>
              </a:extLst>
            </p:cNvPr>
            <p:cNvSpPr/>
            <p:nvPr/>
          </p:nvSpPr>
          <p:spPr>
            <a:xfrm>
              <a:off x="-12533799" y="1475664"/>
              <a:ext cx="5460426" cy="273347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sz="1050"/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BE835E6-312C-3835-9C4C-275E98C00B78}"/>
                </a:ext>
              </a:extLst>
            </p:cNvPr>
            <p:cNvGrpSpPr/>
            <p:nvPr/>
          </p:nvGrpSpPr>
          <p:grpSpPr>
            <a:xfrm>
              <a:off x="-12533799" y="1475664"/>
              <a:ext cx="5266228" cy="2716441"/>
              <a:chOff x="-12533799" y="1475664"/>
              <a:chExt cx="5266228" cy="2716441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272B167-D367-4D16-D3FD-2D33BA6D5258}"/>
                  </a:ext>
                </a:extLst>
              </p:cNvPr>
              <p:cNvGrpSpPr/>
              <p:nvPr/>
            </p:nvGrpSpPr>
            <p:grpSpPr>
              <a:xfrm>
                <a:off x="-12533799" y="1619330"/>
                <a:ext cx="5266228" cy="2572775"/>
                <a:chOff x="-258115" y="-2399277"/>
                <a:chExt cx="6382608" cy="3118173"/>
              </a:xfrm>
            </p:grpSpPr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68955629-7131-F789-AB83-1A96C728AFBE}"/>
                    </a:ext>
                  </a:extLst>
                </p:cNvPr>
                <p:cNvGrpSpPr/>
                <p:nvPr/>
              </p:nvGrpSpPr>
              <p:grpSpPr>
                <a:xfrm>
                  <a:off x="67705" y="-2106857"/>
                  <a:ext cx="6056788" cy="2310582"/>
                  <a:chOff x="10997961" y="314223"/>
                  <a:chExt cx="6056788" cy="2310582"/>
                </a:xfrm>
              </p:grpSpPr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D2B6D972-34AF-55A7-2F83-34B2B4DEC8C2}"/>
                      </a:ext>
                    </a:extLst>
                  </p:cNvPr>
                  <p:cNvSpPr/>
                  <p:nvPr/>
                </p:nvSpPr>
                <p:spPr>
                  <a:xfrm>
                    <a:off x="10997962" y="314223"/>
                    <a:ext cx="6056787" cy="187111"/>
                  </a:xfrm>
                  <a:prstGeom prst="rect">
                    <a:avLst/>
                  </a:prstGeom>
                  <a:solidFill>
                    <a:schemeClr val="accent1">
                      <a:alpha val="37000"/>
                    </a:schemeClr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NL" sz="900" dirty="0"/>
                  </a:p>
                </p:txBody>
              </p:sp>
              <p:sp>
                <p:nvSpPr>
                  <p:cNvPr id="37" name="Rectangle 36">
                    <a:extLst>
                      <a:ext uri="{FF2B5EF4-FFF2-40B4-BE49-F238E27FC236}">
                        <a16:creationId xmlns:a16="http://schemas.microsoft.com/office/drawing/2014/main" id="{60C11851-34AD-BCAB-C639-AD563525C380}"/>
                      </a:ext>
                    </a:extLst>
                  </p:cNvPr>
                  <p:cNvSpPr/>
                  <p:nvPr/>
                </p:nvSpPr>
                <p:spPr>
                  <a:xfrm>
                    <a:off x="11283427" y="523007"/>
                    <a:ext cx="71670" cy="292936"/>
                  </a:xfrm>
                  <a:prstGeom prst="rect">
                    <a:avLst/>
                  </a:prstGeom>
                  <a:solidFill>
                    <a:srgbClr val="FF0000">
                      <a:alpha val="29000"/>
                    </a:srgbClr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NL" sz="900"/>
                  </a:p>
                </p:txBody>
              </p:sp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617F3DC5-DA8F-698A-30C1-729831E3C1E3}"/>
                      </a:ext>
                    </a:extLst>
                  </p:cNvPr>
                  <p:cNvSpPr/>
                  <p:nvPr/>
                </p:nvSpPr>
                <p:spPr>
                  <a:xfrm>
                    <a:off x="11438102" y="854897"/>
                    <a:ext cx="71670" cy="292936"/>
                  </a:xfrm>
                  <a:prstGeom prst="rect">
                    <a:avLst/>
                  </a:prstGeom>
                  <a:solidFill>
                    <a:srgbClr val="FF0000">
                      <a:alpha val="29000"/>
                    </a:srgbClr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NL" sz="900"/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0FA55ABF-7047-5E91-9098-DE49EB886F4B}"/>
                      </a:ext>
                    </a:extLst>
                  </p:cNvPr>
                  <p:cNvSpPr/>
                  <p:nvPr/>
                </p:nvSpPr>
                <p:spPr>
                  <a:xfrm>
                    <a:off x="14486102" y="1144690"/>
                    <a:ext cx="71670" cy="292936"/>
                  </a:xfrm>
                  <a:prstGeom prst="rect">
                    <a:avLst/>
                  </a:prstGeom>
                  <a:solidFill>
                    <a:srgbClr val="FF0000">
                      <a:alpha val="29000"/>
                    </a:srgbClr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NL" sz="900"/>
                  </a:p>
                </p:txBody>
              </p:sp>
              <p:sp>
                <p:nvSpPr>
                  <p:cNvPr id="40" name="Rectangle 39">
                    <a:extLst>
                      <a:ext uri="{FF2B5EF4-FFF2-40B4-BE49-F238E27FC236}">
                        <a16:creationId xmlns:a16="http://schemas.microsoft.com/office/drawing/2014/main" id="{BE10CC0D-A414-24DA-1A5D-08FF0F791DF0}"/>
                      </a:ext>
                    </a:extLst>
                  </p:cNvPr>
                  <p:cNvSpPr/>
                  <p:nvPr/>
                </p:nvSpPr>
                <p:spPr>
                  <a:xfrm>
                    <a:off x="15572225" y="1440275"/>
                    <a:ext cx="71670" cy="292936"/>
                  </a:xfrm>
                  <a:prstGeom prst="rect">
                    <a:avLst/>
                  </a:prstGeom>
                  <a:solidFill>
                    <a:srgbClr val="FF0000">
                      <a:alpha val="29000"/>
                    </a:srgbClr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NL" sz="900"/>
                  </a:p>
                </p:txBody>
              </p:sp>
              <p:sp>
                <p:nvSpPr>
                  <p:cNvPr id="41" name="Rectangle 40">
                    <a:extLst>
                      <a:ext uri="{FF2B5EF4-FFF2-40B4-BE49-F238E27FC236}">
                        <a16:creationId xmlns:a16="http://schemas.microsoft.com/office/drawing/2014/main" id="{F9CE2807-AA1C-F76C-0F8E-BBAAF72770F3}"/>
                      </a:ext>
                    </a:extLst>
                  </p:cNvPr>
                  <p:cNvSpPr/>
                  <p:nvPr/>
                </p:nvSpPr>
                <p:spPr>
                  <a:xfrm>
                    <a:off x="10997961" y="1770102"/>
                    <a:ext cx="6056787" cy="187111"/>
                  </a:xfrm>
                  <a:prstGeom prst="rect">
                    <a:avLst/>
                  </a:prstGeom>
                  <a:solidFill>
                    <a:schemeClr val="accent1">
                      <a:alpha val="37000"/>
                    </a:schemeClr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NL" sz="900"/>
                  </a:p>
                </p:txBody>
              </p:sp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D53E958D-E92E-EEE3-3C5D-21A28471FF32}"/>
                      </a:ext>
                    </a:extLst>
                  </p:cNvPr>
                  <p:cNvSpPr/>
                  <p:nvPr/>
                </p:nvSpPr>
                <p:spPr>
                  <a:xfrm>
                    <a:off x="13070833" y="1979386"/>
                    <a:ext cx="71670" cy="292936"/>
                  </a:xfrm>
                  <a:prstGeom prst="rect">
                    <a:avLst/>
                  </a:prstGeom>
                  <a:solidFill>
                    <a:srgbClr val="FF0000">
                      <a:alpha val="29000"/>
                    </a:srgbClr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NL" sz="900"/>
                  </a:p>
                </p:txBody>
              </p:sp>
              <p:sp>
                <p:nvSpPr>
                  <p:cNvPr id="43" name="Rectangle 42">
                    <a:extLst>
                      <a:ext uri="{FF2B5EF4-FFF2-40B4-BE49-F238E27FC236}">
                        <a16:creationId xmlns:a16="http://schemas.microsoft.com/office/drawing/2014/main" id="{D00070EA-3B1A-69C4-2861-B86B304966F2}"/>
                      </a:ext>
                    </a:extLst>
                  </p:cNvPr>
                  <p:cNvSpPr/>
                  <p:nvPr/>
                </p:nvSpPr>
                <p:spPr>
                  <a:xfrm>
                    <a:off x="13693173" y="2331869"/>
                    <a:ext cx="71670" cy="292936"/>
                  </a:xfrm>
                  <a:prstGeom prst="rect">
                    <a:avLst/>
                  </a:prstGeom>
                  <a:solidFill>
                    <a:srgbClr val="FF0000">
                      <a:alpha val="29000"/>
                    </a:srgbClr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NL" sz="900"/>
                  </a:p>
                </p:txBody>
              </p:sp>
            </p:grp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9C7518DC-09C3-4304-6969-222A17EDE80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384" y="-2104571"/>
                  <a:ext cx="0" cy="2373075"/>
                </a:xfrm>
                <a:prstGeom prst="straightConnector1">
                  <a:avLst/>
                </a:prstGeom>
                <a:ln w="1905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49C207FA-4574-B146-D4D9-5257137E51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709" y="266218"/>
                  <a:ext cx="6091208" cy="0"/>
                </a:xfrm>
                <a:prstGeom prst="straightConnector1">
                  <a:avLst/>
                </a:prstGeom>
                <a:ln w="1905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6452A053-E843-8B2F-D324-B1C842EC1A27}"/>
                    </a:ext>
                  </a:extLst>
                </p:cNvPr>
                <p:cNvSpPr txBox="1"/>
                <p:nvPr/>
              </p:nvSpPr>
              <p:spPr>
                <a:xfrm>
                  <a:off x="-21704" y="292885"/>
                  <a:ext cx="6134620" cy="4260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900" dirty="0"/>
                    <a:t>m/z</a:t>
                  </a:r>
                  <a:endParaRPr lang="en-NL" sz="900" dirty="0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BDE12EDC-5748-D04B-37FE-ADC5F54AC68A}"/>
                    </a:ext>
                  </a:extLst>
                </p:cNvPr>
                <p:cNvSpPr txBox="1"/>
                <p:nvPr/>
              </p:nvSpPr>
              <p:spPr>
                <a:xfrm>
                  <a:off x="-258115" y="-2399277"/>
                  <a:ext cx="1231128" cy="4260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900" dirty="0"/>
                    <a:t>Scan cycle</a:t>
                  </a:r>
                  <a:endParaRPr lang="en-NL" sz="900" dirty="0"/>
                </a:p>
              </p:txBody>
            </p:sp>
          </p:grp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AB3384-3EF1-A96F-685D-CD75BC2886AA}"/>
                  </a:ext>
                </a:extLst>
              </p:cNvPr>
              <p:cNvSpPr txBox="1"/>
              <p:nvPr/>
            </p:nvSpPr>
            <p:spPr>
              <a:xfrm>
                <a:off x="-10220171" y="1475664"/>
                <a:ext cx="1023620" cy="3866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050" dirty="0"/>
                  <a:t>DDA</a:t>
                </a:r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8547477-E5E6-BFD3-D3C6-F60F957BB6D9}"/>
              </a:ext>
            </a:extLst>
          </p:cNvPr>
          <p:cNvGrpSpPr/>
          <p:nvPr/>
        </p:nvGrpSpPr>
        <p:grpSpPr>
          <a:xfrm>
            <a:off x="6119958" y="4250757"/>
            <a:ext cx="3605376" cy="1805239"/>
            <a:chOff x="-5096640" y="1293396"/>
            <a:chExt cx="5490055" cy="274891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EF8C689-DEF0-041D-5785-D6308FFE6E63}"/>
                </a:ext>
              </a:extLst>
            </p:cNvPr>
            <p:cNvSpPr/>
            <p:nvPr/>
          </p:nvSpPr>
          <p:spPr>
            <a:xfrm>
              <a:off x="-5067011" y="1293396"/>
              <a:ext cx="5460426" cy="273347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sz="105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36F6ED5-C580-8B3A-1EC2-0342E44F8A36}"/>
                </a:ext>
              </a:extLst>
            </p:cNvPr>
            <p:cNvGrpSpPr/>
            <p:nvPr/>
          </p:nvGrpSpPr>
          <p:grpSpPr>
            <a:xfrm>
              <a:off x="-5096640" y="1489652"/>
              <a:ext cx="5256677" cy="2552657"/>
              <a:chOff x="6098987" y="-2401562"/>
              <a:chExt cx="6371032" cy="3093790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B87017B1-F4CD-21ED-45A2-F19FCF116163}"/>
                  </a:ext>
                </a:extLst>
              </p:cNvPr>
              <p:cNvGrpSpPr/>
              <p:nvPr/>
            </p:nvGrpSpPr>
            <p:grpSpPr>
              <a:xfrm>
                <a:off x="6392035" y="-2092836"/>
                <a:ext cx="6056789" cy="2285358"/>
                <a:chOff x="11382446" y="-683615"/>
                <a:chExt cx="6056789" cy="2285358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EB036EF9-E882-6F0F-B51C-9058911BAA91}"/>
                    </a:ext>
                  </a:extLst>
                </p:cNvPr>
                <p:cNvSpPr/>
                <p:nvPr/>
              </p:nvSpPr>
              <p:spPr>
                <a:xfrm>
                  <a:off x="11382448" y="-683615"/>
                  <a:ext cx="6056787" cy="187111"/>
                </a:xfrm>
                <a:prstGeom prst="rect">
                  <a:avLst/>
                </a:prstGeom>
                <a:solidFill>
                  <a:schemeClr val="accent1">
                    <a:alpha val="37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900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F6FAAA94-489E-00C1-7058-35A64974E2F7}"/>
                    </a:ext>
                  </a:extLst>
                </p:cNvPr>
                <p:cNvSpPr/>
                <p:nvPr/>
              </p:nvSpPr>
              <p:spPr>
                <a:xfrm>
                  <a:off x="11382446" y="-474831"/>
                  <a:ext cx="511811" cy="292936"/>
                </a:xfrm>
                <a:prstGeom prst="rect">
                  <a:avLst/>
                </a:prstGeom>
                <a:solidFill>
                  <a:srgbClr val="FF0000">
                    <a:alpha val="29000"/>
                  </a:srgbClr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900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1E2D5C64-1902-AB2E-1CAA-2FB3C363E6B2}"/>
                    </a:ext>
                  </a:extLst>
                </p:cNvPr>
                <p:cNvSpPr/>
                <p:nvPr/>
              </p:nvSpPr>
              <p:spPr>
                <a:xfrm>
                  <a:off x="11382447" y="772264"/>
                  <a:ext cx="6056787" cy="187111"/>
                </a:xfrm>
                <a:prstGeom prst="rect">
                  <a:avLst/>
                </a:prstGeom>
                <a:solidFill>
                  <a:schemeClr val="accent1">
                    <a:alpha val="37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900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BE98FDEF-53B4-296C-72E5-58E0290BBE28}"/>
                    </a:ext>
                  </a:extLst>
                </p:cNvPr>
                <p:cNvSpPr/>
                <p:nvPr/>
              </p:nvSpPr>
              <p:spPr>
                <a:xfrm>
                  <a:off x="11815916" y="-175484"/>
                  <a:ext cx="511811" cy="292936"/>
                </a:xfrm>
                <a:prstGeom prst="rect">
                  <a:avLst/>
                </a:prstGeom>
                <a:solidFill>
                  <a:srgbClr val="FF0000">
                    <a:alpha val="29000"/>
                  </a:srgbClr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900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6796D908-04B8-8A99-64F3-989AA4698753}"/>
                    </a:ext>
                  </a:extLst>
                </p:cNvPr>
                <p:cNvSpPr/>
                <p:nvPr/>
              </p:nvSpPr>
              <p:spPr>
                <a:xfrm>
                  <a:off x="16927423" y="457655"/>
                  <a:ext cx="511811" cy="292936"/>
                </a:xfrm>
                <a:prstGeom prst="rect">
                  <a:avLst/>
                </a:prstGeom>
                <a:solidFill>
                  <a:srgbClr val="FF0000">
                    <a:alpha val="29000"/>
                  </a:srgbClr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900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164E812A-C524-5B71-D61A-4D9C70F27322}"/>
                    </a:ext>
                  </a:extLst>
                </p:cNvPr>
                <p:cNvSpPr/>
                <p:nvPr/>
              </p:nvSpPr>
              <p:spPr>
                <a:xfrm>
                  <a:off x="16496892" y="151785"/>
                  <a:ext cx="511811" cy="292936"/>
                </a:xfrm>
                <a:prstGeom prst="rect">
                  <a:avLst/>
                </a:prstGeom>
                <a:solidFill>
                  <a:srgbClr val="FF0000">
                    <a:alpha val="29000"/>
                  </a:srgbClr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900"/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88D231B5-3AFB-0610-49FB-6F94B044B4AB}"/>
                    </a:ext>
                  </a:extLst>
                </p:cNvPr>
                <p:cNvCxnSpPr/>
                <p:nvPr/>
              </p:nvCxnSpPr>
              <p:spPr>
                <a:xfrm>
                  <a:off x="12327727" y="146852"/>
                  <a:ext cx="4169165" cy="0"/>
                </a:xfrm>
                <a:prstGeom prst="line">
                  <a:avLst/>
                </a:prstGeom>
                <a:ln>
                  <a:solidFill>
                    <a:srgbClr val="C0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5B944532-75D4-876A-F0F7-8606767032A5}"/>
                    </a:ext>
                  </a:extLst>
                </p:cNvPr>
                <p:cNvSpPr/>
                <p:nvPr/>
              </p:nvSpPr>
              <p:spPr>
                <a:xfrm>
                  <a:off x="11382446" y="980060"/>
                  <a:ext cx="511811" cy="292936"/>
                </a:xfrm>
                <a:prstGeom prst="rect">
                  <a:avLst/>
                </a:prstGeom>
                <a:solidFill>
                  <a:srgbClr val="FF0000">
                    <a:alpha val="29000"/>
                  </a:srgbClr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900"/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A4A2EB1E-54BC-F62F-E84E-BC7F6C044547}"/>
                    </a:ext>
                  </a:extLst>
                </p:cNvPr>
                <p:cNvSpPr/>
                <p:nvPr/>
              </p:nvSpPr>
              <p:spPr>
                <a:xfrm>
                  <a:off x="11815916" y="1279407"/>
                  <a:ext cx="511811" cy="292936"/>
                </a:xfrm>
                <a:prstGeom prst="rect">
                  <a:avLst/>
                </a:prstGeom>
                <a:solidFill>
                  <a:srgbClr val="FF0000">
                    <a:alpha val="29000"/>
                  </a:srgbClr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900"/>
                </a:p>
              </p:txBody>
            </p: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2641994B-FE31-D527-29C2-4CB2F6E991CF}"/>
                    </a:ext>
                  </a:extLst>
                </p:cNvPr>
                <p:cNvCxnSpPr/>
                <p:nvPr/>
              </p:nvCxnSpPr>
              <p:spPr>
                <a:xfrm>
                  <a:off x="12327727" y="1601743"/>
                  <a:ext cx="4169165" cy="0"/>
                </a:xfrm>
                <a:prstGeom prst="line">
                  <a:avLst/>
                </a:prstGeom>
                <a:ln>
                  <a:solidFill>
                    <a:srgbClr val="C0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712D92C0-C698-7C59-7B4D-A1AE6C2314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57102" y="-2106856"/>
                <a:ext cx="0" cy="2373075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E3F89890-CF7B-1F3B-5A10-4448BFEBFA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78811" y="239549"/>
                <a:ext cx="6091208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DD4A7F8-96CA-D18C-D399-2240FD61844A}"/>
                  </a:ext>
                </a:extLst>
              </p:cNvPr>
              <p:cNvSpPr txBox="1"/>
              <p:nvPr/>
            </p:nvSpPr>
            <p:spPr>
              <a:xfrm>
                <a:off x="6335398" y="266217"/>
                <a:ext cx="6134621" cy="426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/>
                  <a:t>m/z</a:t>
                </a:r>
                <a:endParaRPr lang="en-NL" sz="9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9904129-E7F5-A06C-8BB5-438EC8B5083A}"/>
                  </a:ext>
                </a:extLst>
              </p:cNvPr>
              <p:cNvSpPr txBox="1"/>
              <p:nvPr/>
            </p:nvSpPr>
            <p:spPr>
              <a:xfrm>
                <a:off x="6098987" y="-2401562"/>
                <a:ext cx="1231128" cy="426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/>
                  <a:t>Scan cycle</a:t>
                </a:r>
                <a:endParaRPr lang="en-NL" sz="900" dirty="0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38581D9-072E-81C4-5918-C9D1CF28A278}"/>
                </a:ext>
              </a:extLst>
            </p:cNvPr>
            <p:cNvSpPr txBox="1"/>
            <p:nvPr/>
          </p:nvSpPr>
          <p:spPr>
            <a:xfrm>
              <a:off x="-2416190" y="1322424"/>
              <a:ext cx="894081" cy="3983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50" dirty="0"/>
                <a:t>DIA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8713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7D91EB9-54D2-D08F-AB2C-0F310003D70A}"/>
              </a:ext>
            </a:extLst>
          </p:cNvPr>
          <p:cNvGrpSpPr/>
          <p:nvPr/>
        </p:nvGrpSpPr>
        <p:grpSpPr>
          <a:xfrm>
            <a:off x="454621" y="1843649"/>
            <a:ext cx="11282758" cy="4202212"/>
            <a:chOff x="-1482266" y="0"/>
            <a:chExt cx="18413434" cy="68580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80CE787-1C3E-322D-B241-D1A00A395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3000"/>
            </a:blip>
            <a:stretch>
              <a:fillRect/>
            </a:stretch>
          </p:blipFill>
          <p:spPr>
            <a:xfrm>
              <a:off x="7823744" y="0"/>
              <a:ext cx="9106231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E69BB3-FBDA-F2A2-4284-B7D6ED89C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3000"/>
            </a:blip>
            <a:stretch>
              <a:fillRect/>
            </a:stretch>
          </p:blipFill>
          <p:spPr>
            <a:xfrm>
              <a:off x="-1482266" y="0"/>
              <a:ext cx="9106231" cy="6858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CA33A2A-3092-197D-341A-4A6BD35C6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25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1482266" y="0"/>
              <a:ext cx="9107424" cy="68580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AB5F680-1B15-FB18-1586-F631EED36C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25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823744" y="0"/>
              <a:ext cx="9107424" cy="6858000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60ACFC0-35F8-BEC0-5FDD-3641275DDB0A}"/>
              </a:ext>
            </a:extLst>
          </p:cNvPr>
          <p:cNvGrpSpPr/>
          <p:nvPr/>
        </p:nvGrpSpPr>
        <p:grpSpPr>
          <a:xfrm>
            <a:off x="4424374" y="2227854"/>
            <a:ext cx="3343252" cy="3433802"/>
            <a:chOff x="2115064" y="2295358"/>
            <a:chExt cx="3343252" cy="343380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F7DFF84-AED2-E3CE-BC2D-C7630D9F0F22}"/>
                </a:ext>
              </a:extLst>
            </p:cNvPr>
            <p:cNvGrpSpPr/>
            <p:nvPr/>
          </p:nvGrpSpPr>
          <p:grpSpPr>
            <a:xfrm>
              <a:off x="2115064" y="2385908"/>
              <a:ext cx="3343252" cy="3343252"/>
              <a:chOff x="4500574" y="1434929"/>
              <a:chExt cx="3343252" cy="3343252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4634E173-2E23-D76B-A1D3-F8B2D484288A}"/>
                  </a:ext>
                </a:extLst>
              </p:cNvPr>
              <p:cNvSpPr/>
              <p:nvPr/>
            </p:nvSpPr>
            <p:spPr>
              <a:xfrm>
                <a:off x="4500574" y="1434929"/>
                <a:ext cx="3343252" cy="334325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CAFAE78-FE82-DA6A-D109-5105F14519AD}"/>
                  </a:ext>
                </a:extLst>
              </p:cNvPr>
              <p:cNvSpPr txBox="1"/>
              <p:nvPr/>
            </p:nvSpPr>
            <p:spPr>
              <a:xfrm>
                <a:off x="5744749" y="1482502"/>
                <a:ext cx="85344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/>
                  <a:t>Actin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537ED421-0246-9B6F-3828-738AB3630144}"/>
                  </a:ext>
                </a:extLst>
              </p:cNvPr>
              <p:cNvSpPr/>
              <p:nvPr/>
            </p:nvSpPr>
            <p:spPr>
              <a:xfrm>
                <a:off x="5373498" y="4301599"/>
                <a:ext cx="415232" cy="228600"/>
              </a:xfrm>
              <a:prstGeom prst="rect">
                <a:avLst/>
              </a:prstGeom>
              <a:solidFill>
                <a:srgbClr val="76C8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1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6547BCD-BCFD-4725-9A70-51EC358C4892}"/>
                  </a:ext>
                </a:extLst>
              </p:cNvPr>
              <p:cNvSpPr/>
              <p:nvPr/>
            </p:nvSpPr>
            <p:spPr>
              <a:xfrm>
                <a:off x="5785651" y="4301599"/>
                <a:ext cx="415232" cy="228600"/>
              </a:xfrm>
              <a:prstGeom prst="rect">
                <a:avLst/>
              </a:prstGeom>
              <a:solidFill>
                <a:srgbClr val="39AFA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2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88CCB230-7379-A866-48B9-3AB5D60C244B}"/>
                  </a:ext>
                </a:extLst>
              </p:cNvPr>
              <p:cNvSpPr/>
              <p:nvPr/>
            </p:nvSpPr>
            <p:spPr>
              <a:xfrm>
                <a:off x="6182226" y="4301599"/>
                <a:ext cx="415232" cy="228600"/>
              </a:xfrm>
              <a:prstGeom prst="rect">
                <a:avLst/>
              </a:prstGeom>
              <a:solidFill>
                <a:srgbClr val="6A3A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3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640F65-0006-901D-031E-25DFD5E1F290}"/>
                  </a:ext>
                </a:extLst>
              </p:cNvPr>
              <p:cNvSpPr/>
              <p:nvPr/>
            </p:nvSpPr>
            <p:spPr>
              <a:xfrm>
                <a:off x="6598189" y="4301599"/>
                <a:ext cx="415232" cy="228600"/>
              </a:xfrm>
              <a:prstGeom prst="rect">
                <a:avLst/>
              </a:prstGeom>
              <a:solidFill>
                <a:srgbClr val="414C6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&gt;3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7B2E04A-384F-394D-7328-78C9C0930F71}"/>
                  </a:ext>
                </a:extLst>
              </p:cNvPr>
              <p:cNvSpPr txBox="1"/>
              <p:nvPr/>
            </p:nvSpPr>
            <p:spPr>
              <a:xfrm>
                <a:off x="5053083" y="3976202"/>
                <a:ext cx="23033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Modification types (#)</a:t>
                </a:r>
              </a:p>
            </p:txBody>
          </p:sp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4A85C5D-C5B1-E7D4-57D4-45B7B6EFE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276611" y="2295358"/>
              <a:ext cx="3077523" cy="3343253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9A8E086-61E0-FC0C-F1CC-9D009C09FF1E}"/>
              </a:ext>
            </a:extLst>
          </p:cNvPr>
          <p:cNvSpPr txBox="1"/>
          <p:nvPr/>
        </p:nvSpPr>
        <p:spPr>
          <a:xfrm>
            <a:off x="353259" y="6496641"/>
            <a:ext cx="2146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Ramasamy </a:t>
            </a:r>
            <a:r>
              <a:rPr lang="en-US" sz="1200" i="1" dirty="0"/>
              <a:t>et al.</a:t>
            </a:r>
            <a:r>
              <a:rPr lang="en-US" sz="1200" dirty="0"/>
              <a:t> JPR (2020)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41C95E-3D35-F560-894D-E03148CC2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589BDD-0FB6-4F3E-22F9-6CF6E3BC8F73}"/>
              </a:ext>
            </a:extLst>
          </p:cNvPr>
          <p:cNvSpPr txBox="1"/>
          <p:nvPr/>
        </p:nvSpPr>
        <p:spPr>
          <a:xfrm>
            <a:off x="454621" y="249755"/>
            <a:ext cx="55798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orbel" panose="020B0503020204020204" pitchFamily="34" charset="0"/>
              </a:rPr>
              <a:t>Data-Dependent Acquisition (DDA)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9764A7-92B5-2EFE-A377-E4315A19364B}"/>
              </a:ext>
            </a:extLst>
          </p:cNvPr>
          <p:cNvSpPr txBox="1"/>
          <p:nvPr/>
        </p:nvSpPr>
        <p:spPr>
          <a:xfrm>
            <a:off x="6156841" y="249755"/>
            <a:ext cx="55798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orbel" panose="020B0503020204020204" pitchFamily="34" charset="0"/>
              </a:rPr>
              <a:t>Data-Independent Acquisition (DIA)</a:t>
            </a:r>
          </a:p>
        </p:txBody>
      </p:sp>
    </p:spTree>
    <p:extLst>
      <p:ext uri="{BB962C8B-B14F-4D97-AF65-F5344CB8AC3E}">
        <p14:creationId xmlns:p14="http://schemas.microsoft.com/office/powerpoint/2010/main" val="3173976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3E81F-0FE4-DB40-1275-07673ED4D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4AAE9F-298C-2127-C606-DC024461A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20">
            <a:extLst>
              <a:ext uri="{FF2B5EF4-FFF2-40B4-BE49-F238E27FC236}">
                <a16:creationId xmlns:a16="http://schemas.microsoft.com/office/drawing/2014/main" id="{5FFB7918-1924-2548-0DFF-5287008AF4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565" y="2709668"/>
            <a:ext cx="1412946" cy="754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D268A15-1CF6-2A91-47B7-FC155E51C02A}"/>
              </a:ext>
            </a:extLst>
          </p:cNvPr>
          <p:cNvGrpSpPr/>
          <p:nvPr/>
        </p:nvGrpSpPr>
        <p:grpSpPr>
          <a:xfrm>
            <a:off x="1955021" y="2620863"/>
            <a:ext cx="1731156" cy="905398"/>
            <a:chOff x="230696" y="-1160556"/>
            <a:chExt cx="4876800" cy="2550576"/>
          </a:xfrm>
        </p:grpSpPr>
        <p:pic>
          <p:nvPicPr>
            <p:cNvPr id="9" name="Picture 2" descr="MSFragger | Ultrafast, comprehensive peptide identification for mass  spectrometry–based proteomics">
              <a:extLst>
                <a:ext uri="{FF2B5EF4-FFF2-40B4-BE49-F238E27FC236}">
                  <a16:creationId xmlns:a16="http://schemas.microsoft.com/office/drawing/2014/main" id="{B6A4A770-66B2-11DB-0264-CCADF40E85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0696" y="427995"/>
              <a:ext cx="4876800" cy="962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Nesvizhskii Lab">
              <a:extLst>
                <a:ext uri="{FF2B5EF4-FFF2-40B4-BE49-F238E27FC236}">
                  <a16:creationId xmlns:a16="http://schemas.microsoft.com/office/drawing/2014/main" id="{74FF70E6-CFFB-96DC-606D-96AC3307B1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8893" y="-1160556"/>
              <a:ext cx="3810000" cy="1638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7DA83CF-762D-6548-0D5A-738A39A2A5C0}"/>
              </a:ext>
            </a:extLst>
          </p:cNvPr>
          <p:cNvGrpSpPr/>
          <p:nvPr/>
        </p:nvGrpSpPr>
        <p:grpSpPr>
          <a:xfrm>
            <a:off x="329224" y="4405801"/>
            <a:ext cx="3644243" cy="1035955"/>
            <a:chOff x="404785" y="3713644"/>
            <a:chExt cx="4390566" cy="124811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F789A7F-435A-4124-D743-B9426EBB676F}"/>
                </a:ext>
              </a:extLst>
            </p:cNvPr>
            <p:cNvGrpSpPr/>
            <p:nvPr/>
          </p:nvGrpSpPr>
          <p:grpSpPr>
            <a:xfrm>
              <a:off x="404785" y="3794538"/>
              <a:ext cx="4390566" cy="1167220"/>
              <a:chOff x="613867" y="4776383"/>
              <a:chExt cx="4390566" cy="1167220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DC9AE0B-005B-D609-4B99-6DEC63C15A6A}"/>
                  </a:ext>
                </a:extLst>
              </p:cNvPr>
              <p:cNvGrpSpPr/>
              <p:nvPr/>
            </p:nvGrpSpPr>
            <p:grpSpPr>
              <a:xfrm>
                <a:off x="613867" y="4776383"/>
                <a:ext cx="4390566" cy="1167220"/>
                <a:chOff x="404785" y="3592432"/>
                <a:chExt cx="4390566" cy="1167220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9AC98901-865B-6F2F-1B0E-28B0B1B91362}"/>
                    </a:ext>
                  </a:extLst>
                </p:cNvPr>
                <p:cNvGrpSpPr/>
                <p:nvPr/>
              </p:nvGrpSpPr>
              <p:grpSpPr>
                <a:xfrm>
                  <a:off x="404785" y="3592432"/>
                  <a:ext cx="4390566" cy="1068164"/>
                  <a:chOff x="-393539" y="2720051"/>
                  <a:chExt cx="4833672" cy="1175966"/>
                </a:xfrm>
              </p:grpSpPr>
              <p:pic>
                <p:nvPicPr>
                  <p:cNvPr id="28" name="Picture 18" descr="Figure 2">
                    <a:extLst>
                      <a:ext uri="{FF2B5EF4-FFF2-40B4-BE49-F238E27FC236}">
                        <a16:creationId xmlns:a16="http://schemas.microsoft.com/office/drawing/2014/main" id="{10481E8F-5571-6637-6B46-8EA3CCA13EF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0453" t="1" r="22475" b="81730"/>
                  <a:stretch/>
                </p:blipFill>
                <p:spPr bwMode="auto">
                  <a:xfrm>
                    <a:off x="-79747" y="2740046"/>
                    <a:ext cx="4519880" cy="1155971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29" name="Rectangle 28">
                    <a:extLst>
                      <a:ext uri="{FF2B5EF4-FFF2-40B4-BE49-F238E27FC236}">
                        <a16:creationId xmlns:a16="http://schemas.microsoft.com/office/drawing/2014/main" id="{B5579BF7-F6E9-5CB2-DC98-7141EC6C8CA3}"/>
                      </a:ext>
                    </a:extLst>
                  </p:cNvPr>
                  <p:cNvSpPr/>
                  <p:nvPr/>
                </p:nvSpPr>
                <p:spPr>
                  <a:xfrm>
                    <a:off x="-393539" y="2720051"/>
                    <a:ext cx="393539" cy="33242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NL"/>
                  </a:p>
                </p:txBody>
              </p:sp>
            </p:grp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EBAEC90E-86C3-C6AB-3D31-617C5B3E90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47274" y="3851180"/>
                  <a:ext cx="374807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EB206861-A401-7232-FB04-FF24714C957F}"/>
                    </a:ext>
                  </a:extLst>
                </p:cNvPr>
                <p:cNvSpPr/>
                <p:nvPr/>
              </p:nvSpPr>
              <p:spPr>
                <a:xfrm>
                  <a:off x="624840" y="4457700"/>
                  <a:ext cx="205740" cy="3019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442D13E5-56F6-7CB9-7509-A2E01B9B169A}"/>
                  </a:ext>
                </a:extLst>
              </p:cNvPr>
              <p:cNvCxnSpPr/>
              <p:nvPr/>
            </p:nvCxnSpPr>
            <p:spPr>
              <a:xfrm flipV="1">
                <a:off x="2492963" y="4784003"/>
                <a:ext cx="0" cy="25874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46300D2-33D5-B1F7-9503-F50F9EABFB0A}"/>
                </a:ext>
              </a:extLst>
            </p:cNvPr>
            <p:cNvSpPr txBox="1"/>
            <p:nvPr/>
          </p:nvSpPr>
          <p:spPr>
            <a:xfrm>
              <a:off x="1287780" y="3713644"/>
              <a:ext cx="8552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-150</a:t>
              </a:r>
              <a:endParaRPr lang="en-NL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45D8CD2-4D9B-82CC-1607-E0000708530B}"/>
                </a:ext>
              </a:extLst>
            </p:cNvPr>
            <p:cNvSpPr txBox="1"/>
            <p:nvPr/>
          </p:nvSpPr>
          <p:spPr>
            <a:xfrm>
              <a:off x="3190372" y="3713644"/>
              <a:ext cx="8552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+500</a:t>
              </a:r>
              <a:endParaRPr lang="en-NL" dirty="0"/>
            </a:p>
          </p:txBody>
        </p:sp>
      </p:grpSp>
      <p:sp>
        <p:nvSpPr>
          <p:cNvPr id="34" name="Arrow: Down 33">
            <a:extLst>
              <a:ext uri="{FF2B5EF4-FFF2-40B4-BE49-F238E27FC236}">
                <a16:creationId xmlns:a16="http://schemas.microsoft.com/office/drawing/2014/main" id="{46654EA4-B648-01A4-024A-A20FB73474C4}"/>
              </a:ext>
            </a:extLst>
          </p:cNvPr>
          <p:cNvSpPr/>
          <p:nvPr/>
        </p:nvSpPr>
        <p:spPr>
          <a:xfrm>
            <a:off x="2086356" y="3716633"/>
            <a:ext cx="325120" cy="638749"/>
          </a:xfrm>
          <a:prstGeom prst="down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45B1279-5E03-CBE1-DC9E-D68B3DBD52FF}"/>
              </a:ext>
            </a:extLst>
          </p:cNvPr>
          <p:cNvSpPr txBox="1"/>
          <p:nvPr/>
        </p:nvSpPr>
        <p:spPr>
          <a:xfrm>
            <a:off x="477574" y="6299540"/>
            <a:ext cx="10792261" cy="277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Kong et al. Nature Methods</a:t>
            </a:r>
            <a:r>
              <a:rPr lang="en-US" sz="1200" dirty="0"/>
              <a:t> (2017); </a:t>
            </a:r>
            <a:r>
              <a:rPr lang="en-US" sz="1200" i="1" dirty="0"/>
              <a:t>Lazear</a:t>
            </a:r>
            <a:r>
              <a:rPr lang="en-US" sz="1200" dirty="0"/>
              <a:t> </a:t>
            </a:r>
            <a:r>
              <a:rPr lang="en-US" sz="1200" i="1" dirty="0"/>
              <a:t>JPR</a:t>
            </a:r>
            <a:r>
              <a:rPr lang="en-US" sz="1200" dirty="0"/>
              <a:t> (2023); </a:t>
            </a:r>
            <a:r>
              <a:rPr lang="en-US" sz="1200" i="1" dirty="0" err="1"/>
              <a:t>Solntsev</a:t>
            </a:r>
            <a:r>
              <a:rPr lang="en-US" sz="1200" i="1" dirty="0"/>
              <a:t> et al</a:t>
            </a:r>
            <a:r>
              <a:rPr lang="en-US" sz="1200" dirty="0"/>
              <a:t>. </a:t>
            </a:r>
            <a:r>
              <a:rPr lang="en-US" sz="1200" i="1" dirty="0"/>
              <a:t>JPR</a:t>
            </a:r>
            <a:r>
              <a:rPr lang="en-US" sz="1200" dirty="0"/>
              <a:t> (2018);</a:t>
            </a:r>
          </a:p>
        </p:txBody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4D1BF781-5EEB-8C3D-D2D0-6929C2B1F1F6}"/>
              </a:ext>
            </a:extLst>
          </p:cNvPr>
          <p:cNvSpPr txBox="1">
            <a:spLocks/>
          </p:cNvSpPr>
          <p:nvPr/>
        </p:nvSpPr>
        <p:spPr>
          <a:xfrm>
            <a:off x="496652" y="136525"/>
            <a:ext cx="10996159" cy="1371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Corbel" panose="020B0503020204020204" pitchFamily="34" charset="0"/>
              </a:rPr>
              <a:t>Three categories of open </a:t>
            </a:r>
            <a:r>
              <a:rPr lang="en-US" sz="4000" b="1" dirty="0" err="1">
                <a:latin typeface="Corbel" panose="020B0503020204020204" pitchFamily="34" charset="0"/>
              </a:rPr>
              <a:t>modificiation</a:t>
            </a:r>
            <a:r>
              <a:rPr lang="en-US" sz="4000" b="1" dirty="0">
                <a:latin typeface="Corbel" panose="020B0503020204020204" pitchFamily="34" charset="0"/>
              </a:rPr>
              <a:t> search strategies for DDA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AA5EE4-E7CF-C849-EC43-BE7ABA49DFBE}"/>
              </a:ext>
            </a:extLst>
          </p:cNvPr>
          <p:cNvSpPr txBox="1"/>
          <p:nvPr/>
        </p:nvSpPr>
        <p:spPr>
          <a:xfrm>
            <a:off x="304727" y="1789516"/>
            <a:ext cx="39647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1) Mass tolerant search</a:t>
            </a:r>
            <a:endParaRPr lang="en-NL" sz="2800" b="1" dirty="0"/>
          </a:p>
        </p:txBody>
      </p:sp>
    </p:spTree>
    <p:extLst>
      <p:ext uri="{BB962C8B-B14F-4D97-AF65-F5344CB8AC3E}">
        <p14:creationId xmlns:p14="http://schemas.microsoft.com/office/powerpoint/2010/main" val="2827848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A3FFE-B421-2561-C7B1-732A8F9D9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808EB4-A745-7C0B-D4CC-2D202BA31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20">
            <a:extLst>
              <a:ext uri="{FF2B5EF4-FFF2-40B4-BE49-F238E27FC236}">
                <a16:creationId xmlns:a16="http://schemas.microsoft.com/office/drawing/2014/main" id="{6DEFAAC7-38CC-43F9-C744-77A4E4D1D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565" y="2709668"/>
            <a:ext cx="1412946" cy="754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20AF563-CB5D-670D-9E95-40A9740D9378}"/>
              </a:ext>
            </a:extLst>
          </p:cNvPr>
          <p:cNvGrpSpPr/>
          <p:nvPr/>
        </p:nvGrpSpPr>
        <p:grpSpPr>
          <a:xfrm>
            <a:off x="1955021" y="2620863"/>
            <a:ext cx="1731156" cy="905398"/>
            <a:chOff x="230696" y="-1160556"/>
            <a:chExt cx="4876800" cy="2550576"/>
          </a:xfrm>
        </p:grpSpPr>
        <p:pic>
          <p:nvPicPr>
            <p:cNvPr id="9" name="Picture 2" descr="MSFragger | Ultrafast, comprehensive peptide identification for mass  spectrometry–based proteomics">
              <a:extLst>
                <a:ext uri="{FF2B5EF4-FFF2-40B4-BE49-F238E27FC236}">
                  <a16:creationId xmlns:a16="http://schemas.microsoft.com/office/drawing/2014/main" id="{41DE16D6-83A7-EAFE-F359-D3B9DDB368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0696" y="427995"/>
              <a:ext cx="4876800" cy="962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Nesvizhskii Lab">
              <a:extLst>
                <a:ext uri="{FF2B5EF4-FFF2-40B4-BE49-F238E27FC236}">
                  <a16:creationId xmlns:a16="http://schemas.microsoft.com/office/drawing/2014/main" id="{005B1CE9-EB78-DFD0-E2D0-188276F48C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8893" y="-1160556"/>
              <a:ext cx="3810000" cy="1638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A4632CB-DAB9-4D5F-50EE-E90A2A333D62}"/>
              </a:ext>
            </a:extLst>
          </p:cNvPr>
          <p:cNvGrpSpPr/>
          <p:nvPr/>
        </p:nvGrpSpPr>
        <p:grpSpPr>
          <a:xfrm>
            <a:off x="5376230" y="2289822"/>
            <a:ext cx="1208758" cy="1455487"/>
            <a:chOff x="5970750" y="-1175843"/>
            <a:chExt cx="2037144" cy="2452962"/>
          </a:xfrm>
        </p:grpSpPr>
        <p:pic>
          <p:nvPicPr>
            <p:cNvPr id="12" name="Picture 8" descr="pFind Studio">
              <a:extLst>
                <a:ext uri="{FF2B5EF4-FFF2-40B4-BE49-F238E27FC236}">
                  <a16:creationId xmlns:a16="http://schemas.microsoft.com/office/drawing/2014/main" id="{1A8F4058-74AA-2F3D-FAB3-DBF9757E3A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52062" y="-1175843"/>
              <a:ext cx="1914525" cy="1914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608AC47-75F8-4028-5DA9-3536892576FD}"/>
                </a:ext>
              </a:extLst>
            </p:cNvPr>
            <p:cNvSpPr txBox="1"/>
            <p:nvPr/>
          </p:nvSpPr>
          <p:spPr>
            <a:xfrm>
              <a:off x="5970750" y="706547"/>
              <a:ext cx="2037144" cy="5705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Open-</a:t>
              </a:r>
              <a:r>
                <a:rPr lang="en-US" sz="1600" b="1" dirty="0" err="1"/>
                <a:t>pFind</a:t>
              </a:r>
              <a:endParaRPr lang="en-NL" sz="1600" b="1" dirty="0"/>
            </a:p>
          </p:txBody>
        </p:sp>
      </p:grpSp>
      <p:pic>
        <p:nvPicPr>
          <p:cNvPr id="14" name="Graphic 13">
            <a:extLst>
              <a:ext uri="{FF2B5EF4-FFF2-40B4-BE49-F238E27FC236}">
                <a16:creationId xmlns:a16="http://schemas.microsoft.com/office/drawing/2014/main" id="{77E31D20-F67D-4400-BD01-3023107350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43849" y="2354530"/>
            <a:ext cx="1136001" cy="11360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A765699-3CE7-5B55-A50D-C6425603CA30}"/>
              </a:ext>
            </a:extLst>
          </p:cNvPr>
          <p:cNvSpPr txBox="1"/>
          <p:nvPr/>
        </p:nvSpPr>
        <p:spPr>
          <a:xfrm>
            <a:off x="4557152" y="1760999"/>
            <a:ext cx="3215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2) Multi-pass search</a:t>
            </a:r>
            <a:endParaRPr lang="en-NL" sz="28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73299C-7658-098D-35C6-EBDB548D06DA}"/>
              </a:ext>
            </a:extLst>
          </p:cNvPr>
          <p:cNvSpPr txBox="1"/>
          <p:nvPr/>
        </p:nvSpPr>
        <p:spPr>
          <a:xfrm>
            <a:off x="8060054" y="1757742"/>
            <a:ext cx="3306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3) Tag-based search</a:t>
            </a:r>
            <a:endParaRPr lang="en-NL" sz="2800" b="1" dirty="0"/>
          </a:p>
        </p:txBody>
      </p:sp>
      <p:pic>
        <p:nvPicPr>
          <p:cNvPr id="18" name="Picture 16" descr="Software | Smith Research Group">
            <a:extLst>
              <a:ext uri="{FF2B5EF4-FFF2-40B4-BE49-F238E27FC236}">
                <a16:creationId xmlns:a16="http://schemas.microsoft.com/office/drawing/2014/main" id="{3417E977-A5F3-6976-D6CA-4C41041578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" r="4611" b="9367"/>
          <a:stretch/>
        </p:blipFill>
        <p:spPr bwMode="auto">
          <a:xfrm>
            <a:off x="3840948" y="2394954"/>
            <a:ext cx="1136000" cy="115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1B1A4E5-009C-1810-38CE-A757F6638FC1}"/>
              </a:ext>
            </a:extLst>
          </p:cNvPr>
          <p:cNvGrpSpPr/>
          <p:nvPr/>
        </p:nvGrpSpPr>
        <p:grpSpPr>
          <a:xfrm>
            <a:off x="329224" y="4405801"/>
            <a:ext cx="3644243" cy="1035955"/>
            <a:chOff x="404785" y="3713644"/>
            <a:chExt cx="4390566" cy="124811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A313F41-6A50-77EB-027B-4595B3E79129}"/>
                </a:ext>
              </a:extLst>
            </p:cNvPr>
            <p:cNvGrpSpPr/>
            <p:nvPr/>
          </p:nvGrpSpPr>
          <p:grpSpPr>
            <a:xfrm>
              <a:off x="404785" y="3794538"/>
              <a:ext cx="4390566" cy="1167220"/>
              <a:chOff x="613867" y="4776383"/>
              <a:chExt cx="4390566" cy="1167220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FD84F83D-FA77-352A-BC11-A371E4B40BC1}"/>
                  </a:ext>
                </a:extLst>
              </p:cNvPr>
              <p:cNvGrpSpPr/>
              <p:nvPr/>
            </p:nvGrpSpPr>
            <p:grpSpPr>
              <a:xfrm>
                <a:off x="613867" y="4776383"/>
                <a:ext cx="4390566" cy="1167220"/>
                <a:chOff x="404785" y="3592432"/>
                <a:chExt cx="4390566" cy="1167220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F6C9A303-657A-67DD-11F7-C64C0321D99D}"/>
                    </a:ext>
                  </a:extLst>
                </p:cNvPr>
                <p:cNvGrpSpPr/>
                <p:nvPr/>
              </p:nvGrpSpPr>
              <p:grpSpPr>
                <a:xfrm>
                  <a:off x="404785" y="3592432"/>
                  <a:ext cx="4390566" cy="1068164"/>
                  <a:chOff x="-393539" y="2720051"/>
                  <a:chExt cx="4833672" cy="1175966"/>
                </a:xfrm>
              </p:grpSpPr>
              <p:pic>
                <p:nvPicPr>
                  <p:cNvPr id="28" name="Picture 18" descr="Figure 2">
                    <a:extLst>
                      <a:ext uri="{FF2B5EF4-FFF2-40B4-BE49-F238E27FC236}">
                        <a16:creationId xmlns:a16="http://schemas.microsoft.com/office/drawing/2014/main" id="{15BB024E-357A-8DA8-2105-1691F4CFCCB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0453" t="1" r="22475" b="81730"/>
                  <a:stretch/>
                </p:blipFill>
                <p:spPr bwMode="auto">
                  <a:xfrm>
                    <a:off x="-79747" y="2740046"/>
                    <a:ext cx="4519880" cy="1155971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29" name="Rectangle 28">
                    <a:extLst>
                      <a:ext uri="{FF2B5EF4-FFF2-40B4-BE49-F238E27FC236}">
                        <a16:creationId xmlns:a16="http://schemas.microsoft.com/office/drawing/2014/main" id="{6C594913-8667-B8A5-A25D-52BFD6534698}"/>
                      </a:ext>
                    </a:extLst>
                  </p:cNvPr>
                  <p:cNvSpPr/>
                  <p:nvPr/>
                </p:nvSpPr>
                <p:spPr>
                  <a:xfrm>
                    <a:off x="-393539" y="2720051"/>
                    <a:ext cx="393539" cy="33242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NL"/>
                  </a:p>
                </p:txBody>
              </p:sp>
            </p:grp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EB2712B2-540D-B33E-2B64-66F781C3CA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47274" y="3851180"/>
                  <a:ext cx="374807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385B7EDF-95B2-0F21-24DF-630E69933659}"/>
                    </a:ext>
                  </a:extLst>
                </p:cNvPr>
                <p:cNvSpPr/>
                <p:nvPr/>
              </p:nvSpPr>
              <p:spPr>
                <a:xfrm>
                  <a:off x="624840" y="4457700"/>
                  <a:ext cx="205740" cy="3019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9BC5BF06-6952-112D-4CBC-BA5CF5DA58DC}"/>
                  </a:ext>
                </a:extLst>
              </p:cNvPr>
              <p:cNvCxnSpPr/>
              <p:nvPr/>
            </p:nvCxnSpPr>
            <p:spPr>
              <a:xfrm flipV="1">
                <a:off x="2492963" y="4784003"/>
                <a:ext cx="0" cy="25874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221BA1E-C2D0-8E42-06AD-17BBDA6441A8}"/>
                </a:ext>
              </a:extLst>
            </p:cNvPr>
            <p:cNvSpPr txBox="1"/>
            <p:nvPr/>
          </p:nvSpPr>
          <p:spPr>
            <a:xfrm>
              <a:off x="1287780" y="3713644"/>
              <a:ext cx="8552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-150</a:t>
              </a:r>
              <a:endParaRPr lang="en-NL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E84D6A6-CE36-2FA3-7DBF-598BCC7D30E7}"/>
                </a:ext>
              </a:extLst>
            </p:cNvPr>
            <p:cNvSpPr txBox="1"/>
            <p:nvPr/>
          </p:nvSpPr>
          <p:spPr>
            <a:xfrm>
              <a:off x="3190372" y="3713644"/>
              <a:ext cx="8552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+500</a:t>
              </a:r>
              <a:endParaRPr lang="en-NL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ED0EB09-EBE8-9A27-AD1E-A74186FFEFC4}"/>
              </a:ext>
            </a:extLst>
          </p:cNvPr>
          <p:cNvGrpSpPr/>
          <p:nvPr/>
        </p:nvGrpSpPr>
        <p:grpSpPr>
          <a:xfrm>
            <a:off x="8387393" y="4109076"/>
            <a:ext cx="2652279" cy="1728665"/>
            <a:chOff x="9305165" y="1669467"/>
            <a:chExt cx="2652279" cy="1728665"/>
          </a:xfrm>
        </p:grpSpPr>
        <p:pic>
          <p:nvPicPr>
            <p:cNvPr id="31" name="Picture 30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F983A31B-84F9-1966-CA76-569343F37C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300" t="37952" r="16583" b="40524"/>
            <a:stretch/>
          </p:blipFill>
          <p:spPr>
            <a:xfrm>
              <a:off x="9305165" y="1669467"/>
              <a:ext cx="2652279" cy="1728665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5E49FB5-4A35-31BD-922D-F752FBC18153}"/>
                </a:ext>
              </a:extLst>
            </p:cNvPr>
            <p:cNvSpPr txBox="1"/>
            <p:nvPr/>
          </p:nvSpPr>
          <p:spPr>
            <a:xfrm>
              <a:off x="10230564" y="2157511"/>
              <a:ext cx="13188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AGV  </a:t>
              </a:r>
              <a:r>
                <a:rPr lang="en-US" dirty="0">
                  <a:solidFill>
                    <a:srgbClr val="FF0000"/>
                  </a:solidFill>
                </a:rPr>
                <a:t>X</a:t>
              </a:r>
            </a:p>
            <a:p>
              <a:r>
                <a:rPr lang="en-US" dirty="0"/>
                <a:t>LEN   </a:t>
              </a:r>
              <a:r>
                <a:rPr lang="en-NL" b="0" i="0" dirty="0">
                  <a:solidFill>
                    <a:schemeClr val="accent6"/>
                  </a:solidFill>
                  <a:effectLst/>
                  <a:highlight>
                    <a:srgbClr val="FFFFFF"/>
                  </a:highlight>
                  <a:latin typeface="Source Sans Pro" panose="020B0503030403020204" pitchFamily="34" charset="0"/>
                </a:rPr>
                <a:t>✓</a:t>
              </a:r>
              <a:r>
                <a:rPr lang="en-US" dirty="0"/>
                <a:t> </a:t>
              </a:r>
              <a:endParaRPr lang="en-NL" dirty="0"/>
            </a:p>
          </p:txBody>
        </p:sp>
      </p:grpSp>
      <p:sp>
        <p:nvSpPr>
          <p:cNvPr id="34" name="Arrow: Down 33">
            <a:extLst>
              <a:ext uri="{FF2B5EF4-FFF2-40B4-BE49-F238E27FC236}">
                <a16:creationId xmlns:a16="http://schemas.microsoft.com/office/drawing/2014/main" id="{B0A90469-788D-FFDF-B801-1782EE3DF0AC}"/>
              </a:ext>
            </a:extLst>
          </p:cNvPr>
          <p:cNvSpPr/>
          <p:nvPr/>
        </p:nvSpPr>
        <p:spPr>
          <a:xfrm>
            <a:off x="2086356" y="3716633"/>
            <a:ext cx="325120" cy="638749"/>
          </a:xfrm>
          <a:prstGeom prst="down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2AED2D09-99E3-B8BB-792B-8458E22B8C23}"/>
              </a:ext>
            </a:extLst>
          </p:cNvPr>
          <p:cNvSpPr/>
          <p:nvPr/>
        </p:nvSpPr>
        <p:spPr>
          <a:xfrm>
            <a:off x="5762136" y="3727677"/>
            <a:ext cx="325120" cy="638749"/>
          </a:xfrm>
          <a:prstGeom prst="down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1" name="Arrow: Down 40">
            <a:extLst>
              <a:ext uri="{FF2B5EF4-FFF2-40B4-BE49-F238E27FC236}">
                <a16:creationId xmlns:a16="http://schemas.microsoft.com/office/drawing/2014/main" id="{D25AE5BC-86FA-6E58-7185-604F38520AA7}"/>
              </a:ext>
            </a:extLst>
          </p:cNvPr>
          <p:cNvSpPr/>
          <p:nvPr/>
        </p:nvSpPr>
        <p:spPr>
          <a:xfrm>
            <a:off x="9449290" y="3745309"/>
            <a:ext cx="325120" cy="638749"/>
          </a:xfrm>
          <a:prstGeom prst="down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336A9E2C-2E6D-5268-FCA1-0F4C072BE2A6}"/>
              </a:ext>
            </a:extLst>
          </p:cNvPr>
          <p:cNvSpPr/>
          <p:nvPr/>
        </p:nvSpPr>
        <p:spPr>
          <a:xfrm rot="5400000">
            <a:off x="7939216" y="4919450"/>
            <a:ext cx="325120" cy="307962"/>
          </a:xfrm>
          <a:prstGeom prst="down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26F1F1B-E3CD-89CA-E1D7-8FD2E40D7672}"/>
              </a:ext>
            </a:extLst>
          </p:cNvPr>
          <p:cNvGrpSpPr/>
          <p:nvPr/>
        </p:nvGrpSpPr>
        <p:grpSpPr>
          <a:xfrm>
            <a:off x="4302397" y="4572421"/>
            <a:ext cx="3216905" cy="879035"/>
            <a:chOff x="4874022" y="5075327"/>
            <a:chExt cx="3216905" cy="87903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BF7D1623-327B-D248-8781-C5A0F0612954}"/>
                </a:ext>
              </a:extLst>
            </p:cNvPr>
            <p:cNvGrpSpPr/>
            <p:nvPr/>
          </p:nvGrpSpPr>
          <p:grpSpPr>
            <a:xfrm>
              <a:off x="4874022" y="5075327"/>
              <a:ext cx="3214459" cy="879035"/>
              <a:chOff x="5623614" y="4658990"/>
              <a:chExt cx="3214459" cy="879035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DFF554F7-C8BD-53C2-4EA2-72343218A6F3}"/>
                  </a:ext>
                </a:extLst>
              </p:cNvPr>
              <p:cNvSpPr/>
              <p:nvPr/>
            </p:nvSpPr>
            <p:spPr>
              <a:xfrm>
                <a:off x="5939759" y="4658990"/>
                <a:ext cx="2898314" cy="879035"/>
              </a:xfrm>
              <a:prstGeom prst="rect">
                <a:avLst/>
              </a:prstGeom>
              <a:solidFill>
                <a:srgbClr val="3ABBBA">
                  <a:alpha val="2000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 dirty="0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061C43D9-C2C0-5CBB-1C84-EE9101CA3157}"/>
                  </a:ext>
                </a:extLst>
              </p:cNvPr>
              <p:cNvSpPr/>
              <p:nvPr/>
            </p:nvSpPr>
            <p:spPr>
              <a:xfrm>
                <a:off x="5623614" y="4658990"/>
                <a:ext cx="347136" cy="879035"/>
              </a:xfrm>
              <a:prstGeom prst="rect">
                <a:avLst/>
              </a:prstGeom>
              <a:solidFill>
                <a:srgbClr val="3ABBBA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 dirty="0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8FD1F84-AE63-8C91-F533-EC1106562C3A}"/>
                </a:ext>
              </a:extLst>
            </p:cNvPr>
            <p:cNvSpPr txBox="1"/>
            <p:nvPr/>
          </p:nvSpPr>
          <p:spPr>
            <a:xfrm>
              <a:off x="5159523" y="5075327"/>
              <a:ext cx="293140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Search space</a:t>
              </a:r>
            </a:p>
            <a:p>
              <a:r>
                <a:rPr lang="en-US" sz="1400" dirty="0"/>
                <a:t>Peptides + unexpected modifications</a:t>
              </a:r>
              <a:endParaRPr lang="en-NL" sz="1400" dirty="0"/>
            </a:p>
            <a:p>
              <a:endParaRPr lang="en-NL" sz="1400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5141A977-E399-B592-9DC4-EBCB0DA01AF9}"/>
              </a:ext>
            </a:extLst>
          </p:cNvPr>
          <p:cNvSpPr txBox="1"/>
          <p:nvPr/>
        </p:nvSpPr>
        <p:spPr>
          <a:xfrm>
            <a:off x="6087256" y="4048656"/>
            <a:ext cx="1845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First-pass search</a:t>
            </a:r>
            <a:endParaRPr lang="en-NL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503128-A0F5-B3E8-75C3-5A1951620045}"/>
              </a:ext>
            </a:extLst>
          </p:cNvPr>
          <p:cNvSpPr txBox="1"/>
          <p:nvPr/>
        </p:nvSpPr>
        <p:spPr>
          <a:xfrm>
            <a:off x="9789787" y="4017734"/>
            <a:ext cx="1845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Tag prediction</a:t>
            </a:r>
            <a:endParaRPr lang="en-NL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4CF4481-536E-4AC1-7C69-0654CF6CDFFE}"/>
              </a:ext>
            </a:extLst>
          </p:cNvPr>
          <p:cNvSpPr txBox="1"/>
          <p:nvPr/>
        </p:nvSpPr>
        <p:spPr>
          <a:xfrm>
            <a:off x="477574" y="6299540"/>
            <a:ext cx="10792261" cy="277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Kong et al. Nature Methods</a:t>
            </a:r>
            <a:r>
              <a:rPr lang="en-US" sz="1200" dirty="0"/>
              <a:t> (2017); </a:t>
            </a:r>
            <a:r>
              <a:rPr lang="en-US" sz="1200" i="1" dirty="0"/>
              <a:t>Lazear</a:t>
            </a:r>
            <a:r>
              <a:rPr lang="en-US" sz="1200" dirty="0"/>
              <a:t> </a:t>
            </a:r>
            <a:r>
              <a:rPr lang="en-US" sz="1200" i="1" dirty="0"/>
              <a:t>JPR</a:t>
            </a:r>
            <a:r>
              <a:rPr lang="en-US" sz="1200" dirty="0"/>
              <a:t> (2023); </a:t>
            </a:r>
            <a:r>
              <a:rPr lang="en-US" sz="1200" i="1" dirty="0" err="1"/>
              <a:t>Solntsev</a:t>
            </a:r>
            <a:r>
              <a:rPr lang="en-US" sz="1200" i="1" dirty="0"/>
              <a:t> et al</a:t>
            </a:r>
            <a:r>
              <a:rPr lang="en-US" sz="1200" dirty="0"/>
              <a:t>. </a:t>
            </a:r>
            <a:r>
              <a:rPr lang="en-US" sz="1200" i="1" dirty="0"/>
              <a:t>JPR</a:t>
            </a:r>
            <a:r>
              <a:rPr lang="en-US" sz="1200" dirty="0"/>
              <a:t> (2018); </a:t>
            </a:r>
            <a:r>
              <a:rPr lang="en-US" sz="1200" i="1" dirty="0"/>
              <a:t>Chi et al.</a:t>
            </a:r>
            <a:r>
              <a:rPr lang="en-US" sz="1200" dirty="0"/>
              <a:t> </a:t>
            </a:r>
            <a:r>
              <a:rPr lang="en-US" sz="1200" i="1" dirty="0"/>
              <a:t>Nature Biotechnology</a:t>
            </a:r>
            <a:r>
              <a:rPr lang="en-US" sz="1200" dirty="0"/>
              <a:t> (2018); </a:t>
            </a:r>
            <a:r>
              <a:rPr lang="en-US" sz="1200" i="1" dirty="0"/>
              <a:t>Degroeve et al. </a:t>
            </a:r>
            <a:r>
              <a:rPr lang="en-US" sz="1200" i="1" dirty="0" err="1"/>
              <a:t>bioRXiv</a:t>
            </a:r>
            <a:r>
              <a:rPr lang="en-US" sz="1200" dirty="0"/>
              <a:t> (2022)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AC361C26-4206-FD3F-8B29-246E80EEE6B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34952" y="5099576"/>
            <a:ext cx="833554" cy="190527"/>
          </a:xfrm>
          <a:prstGeom prst="rect">
            <a:avLst/>
          </a:prstGeom>
        </p:spPr>
      </p:pic>
      <p:sp>
        <p:nvSpPr>
          <p:cNvPr id="59" name="Title 1">
            <a:extLst>
              <a:ext uri="{FF2B5EF4-FFF2-40B4-BE49-F238E27FC236}">
                <a16:creationId xmlns:a16="http://schemas.microsoft.com/office/drawing/2014/main" id="{B23AEB06-E080-1A00-96EB-8609BD7A62B8}"/>
              </a:ext>
            </a:extLst>
          </p:cNvPr>
          <p:cNvSpPr txBox="1">
            <a:spLocks/>
          </p:cNvSpPr>
          <p:nvPr/>
        </p:nvSpPr>
        <p:spPr>
          <a:xfrm>
            <a:off x="496652" y="136525"/>
            <a:ext cx="10996159" cy="1371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Corbel" panose="020B0503020204020204" pitchFamily="34" charset="0"/>
              </a:rPr>
              <a:t>Three categories of open </a:t>
            </a:r>
            <a:r>
              <a:rPr lang="en-US" sz="4000" b="1" dirty="0" err="1">
                <a:latin typeface="Corbel" panose="020B0503020204020204" pitchFamily="34" charset="0"/>
              </a:rPr>
              <a:t>modificiation</a:t>
            </a:r>
            <a:r>
              <a:rPr lang="en-US" sz="4000" b="1" dirty="0">
                <a:latin typeface="Corbel" panose="020B0503020204020204" pitchFamily="34" charset="0"/>
              </a:rPr>
              <a:t> search strategies for DDA</a:t>
            </a:r>
            <a:endParaRPr lang="en-NL" sz="4000" b="1" dirty="0">
              <a:latin typeface="Corbel" panose="020B05030202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948883-559C-338C-F219-7C85FE7F9D74}"/>
              </a:ext>
            </a:extLst>
          </p:cNvPr>
          <p:cNvSpPr txBox="1"/>
          <p:nvPr/>
        </p:nvSpPr>
        <p:spPr>
          <a:xfrm>
            <a:off x="304727" y="1789516"/>
            <a:ext cx="39647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1) Mass tolerant search</a:t>
            </a:r>
            <a:endParaRPr lang="en-NL" sz="2800" b="1" dirty="0"/>
          </a:p>
        </p:txBody>
      </p:sp>
    </p:spTree>
    <p:extLst>
      <p:ext uri="{BB962C8B-B14F-4D97-AF65-F5344CB8AC3E}">
        <p14:creationId xmlns:p14="http://schemas.microsoft.com/office/powerpoint/2010/main" val="3920461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AC412-03B8-0528-9D29-79766E327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06F31B-7D41-EBCD-3B12-EA4156171CA7}"/>
              </a:ext>
            </a:extLst>
          </p:cNvPr>
          <p:cNvSpPr txBox="1"/>
          <p:nvPr/>
        </p:nvSpPr>
        <p:spPr>
          <a:xfrm>
            <a:off x="821634" y="389610"/>
            <a:ext cx="108293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Existing methods for modification searches in DIA data are potentially less sensitive and costly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BE5D22-448E-9DB2-9F1C-45169AB4C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8</a:t>
            </a:fld>
            <a:endParaRPr lang="en-US"/>
          </a:p>
        </p:txBody>
      </p:sp>
      <p:pic>
        <p:nvPicPr>
          <p:cNvPr id="4122" name="Picture 4121">
            <a:extLst>
              <a:ext uri="{FF2B5EF4-FFF2-40B4-BE49-F238E27FC236}">
                <a16:creationId xmlns:a16="http://schemas.microsoft.com/office/drawing/2014/main" id="{BB81E382-1C15-EEBF-89C8-71D8C155A9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32483" y="2587442"/>
            <a:ext cx="3751642" cy="2825032"/>
          </a:xfrm>
          <a:prstGeom prst="rect">
            <a:avLst/>
          </a:prstGeom>
        </p:spPr>
      </p:pic>
      <p:grpSp>
        <p:nvGrpSpPr>
          <p:cNvPr id="4174" name="Group 4173">
            <a:extLst>
              <a:ext uri="{FF2B5EF4-FFF2-40B4-BE49-F238E27FC236}">
                <a16:creationId xmlns:a16="http://schemas.microsoft.com/office/drawing/2014/main" id="{CD288683-F99C-E981-92D6-1B085C93A966}"/>
              </a:ext>
            </a:extLst>
          </p:cNvPr>
          <p:cNvGrpSpPr/>
          <p:nvPr/>
        </p:nvGrpSpPr>
        <p:grpSpPr>
          <a:xfrm>
            <a:off x="920964" y="1693941"/>
            <a:ext cx="6119816" cy="1734414"/>
            <a:chOff x="4789274" y="1528291"/>
            <a:chExt cx="6119816" cy="1734414"/>
          </a:xfrm>
        </p:grpSpPr>
        <p:pic>
          <p:nvPicPr>
            <p:cNvPr id="4123" name="Picture 4122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7DD5795C-CDCC-9814-D824-4FD8B5942E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300" t="37952" r="16583" b="40524"/>
            <a:stretch/>
          </p:blipFill>
          <p:spPr>
            <a:xfrm>
              <a:off x="4789274" y="1728217"/>
              <a:ext cx="2354355" cy="1534488"/>
            </a:xfrm>
            <a:prstGeom prst="rect">
              <a:avLst/>
            </a:prstGeom>
          </p:spPr>
        </p:pic>
        <p:cxnSp>
          <p:nvCxnSpPr>
            <p:cNvPr id="4125" name="Straight Arrow Connector 4124">
              <a:extLst>
                <a:ext uri="{FF2B5EF4-FFF2-40B4-BE49-F238E27FC236}">
                  <a16:creationId xmlns:a16="http://schemas.microsoft.com/office/drawing/2014/main" id="{F4E5BD36-74CF-E434-B3BB-6DF6F9A353CC}"/>
                </a:ext>
              </a:extLst>
            </p:cNvPr>
            <p:cNvCxnSpPr>
              <a:cxnSpLocks/>
              <a:stCxn id="4123" idx="3"/>
              <a:endCxn id="4129" idx="1"/>
            </p:cNvCxnSpPr>
            <p:nvPr/>
          </p:nvCxnSpPr>
          <p:spPr>
            <a:xfrm flipV="1">
              <a:off x="7143629" y="2494678"/>
              <a:ext cx="323372" cy="78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129" name="Graphic 4128" descr="Database outline">
              <a:extLst>
                <a:ext uri="{FF2B5EF4-FFF2-40B4-BE49-F238E27FC236}">
                  <a16:creationId xmlns:a16="http://schemas.microsoft.com/office/drawing/2014/main" id="{AE31EBEC-1C1E-134D-F4FE-94925A534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467001" y="2037478"/>
              <a:ext cx="914400" cy="914400"/>
            </a:xfrm>
            <a:prstGeom prst="rect">
              <a:avLst/>
            </a:prstGeom>
          </p:spPr>
        </p:pic>
        <p:sp>
          <p:nvSpPr>
            <p:cNvPr id="4133" name="TextBox 4132">
              <a:extLst>
                <a:ext uri="{FF2B5EF4-FFF2-40B4-BE49-F238E27FC236}">
                  <a16:creationId xmlns:a16="http://schemas.microsoft.com/office/drawing/2014/main" id="{A4F4B637-1D53-FEAB-FE61-BD864915B220}"/>
                </a:ext>
              </a:extLst>
            </p:cNvPr>
            <p:cNvSpPr txBox="1"/>
            <p:nvPr/>
          </p:nvSpPr>
          <p:spPr>
            <a:xfrm>
              <a:off x="5690280" y="1842155"/>
              <a:ext cx="908640" cy="3278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/>
                <a:t>DDA</a:t>
              </a:r>
            </a:p>
          </p:txBody>
        </p:sp>
        <p:pic>
          <p:nvPicPr>
            <p:cNvPr id="4135" name="Picture 2">
              <a:extLst>
                <a:ext uri="{FF2B5EF4-FFF2-40B4-BE49-F238E27FC236}">
                  <a16:creationId xmlns:a16="http://schemas.microsoft.com/office/drawing/2014/main" id="{825A4606-3B8B-104E-DCB1-0189AF3AD2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82313" y="2192395"/>
              <a:ext cx="608821" cy="6088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36" name="TextBox 4135">
              <a:extLst>
                <a:ext uri="{FF2B5EF4-FFF2-40B4-BE49-F238E27FC236}">
                  <a16:creationId xmlns:a16="http://schemas.microsoft.com/office/drawing/2014/main" id="{7224A467-53DE-D886-1C09-880BA85308A8}"/>
                </a:ext>
              </a:extLst>
            </p:cNvPr>
            <p:cNvSpPr txBox="1"/>
            <p:nvPr/>
          </p:nvSpPr>
          <p:spPr>
            <a:xfrm>
              <a:off x="8686136" y="2733703"/>
              <a:ext cx="11068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DIA-NN</a:t>
              </a:r>
              <a:endParaRPr lang="en-NL" sz="2000" b="1" dirty="0"/>
            </a:p>
          </p:txBody>
        </p:sp>
        <p:pic>
          <p:nvPicPr>
            <p:cNvPr id="4137" name="Picture 4" descr="Biognosys lanceert Spectronaut 18 en presenteert">
              <a:extLst>
                <a:ext uri="{FF2B5EF4-FFF2-40B4-BE49-F238E27FC236}">
                  <a16:creationId xmlns:a16="http://schemas.microsoft.com/office/drawing/2014/main" id="{DAEEDC1E-3E15-A742-40ED-D2A4268FC3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0907" y="1965705"/>
              <a:ext cx="1178183" cy="1178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138" name="Straight Arrow Connector 4137">
              <a:extLst>
                <a:ext uri="{FF2B5EF4-FFF2-40B4-BE49-F238E27FC236}">
                  <a16:creationId xmlns:a16="http://schemas.microsoft.com/office/drawing/2014/main" id="{6CB536E1-87E8-9799-1729-11CCD2019EEE}"/>
                </a:ext>
              </a:extLst>
            </p:cNvPr>
            <p:cNvCxnSpPr>
              <a:cxnSpLocks/>
              <a:stCxn id="4129" idx="3"/>
            </p:cNvCxnSpPr>
            <p:nvPr/>
          </p:nvCxnSpPr>
          <p:spPr>
            <a:xfrm>
              <a:off x="8381401" y="2494678"/>
              <a:ext cx="34877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59" name="TextBox 4158">
              <a:extLst>
                <a:ext uri="{FF2B5EF4-FFF2-40B4-BE49-F238E27FC236}">
                  <a16:creationId xmlns:a16="http://schemas.microsoft.com/office/drawing/2014/main" id="{0E1E40BD-E856-3885-302E-ACA982EAC0BE}"/>
                </a:ext>
              </a:extLst>
            </p:cNvPr>
            <p:cNvSpPr txBox="1"/>
            <p:nvPr/>
          </p:nvSpPr>
          <p:spPr>
            <a:xfrm>
              <a:off x="4931568" y="1528291"/>
              <a:ext cx="550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Experimental spectral library</a:t>
              </a:r>
              <a:endParaRPr lang="en-NL" b="1" dirty="0"/>
            </a:p>
          </p:txBody>
        </p:sp>
      </p:grpSp>
      <p:sp>
        <p:nvSpPr>
          <p:cNvPr id="4176" name="TextBox 4175">
            <a:extLst>
              <a:ext uri="{FF2B5EF4-FFF2-40B4-BE49-F238E27FC236}">
                <a16:creationId xmlns:a16="http://schemas.microsoft.com/office/drawing/2014/main" id="{C7C371E2-ABFA-E6B9-25E5-B22C6EF1EA6C}"/>
              </a:ext>
            </a:extLst>
          </p:cNvPr>
          <p:cNvSpPr txBox="1"/>
          <p:nvPr/>
        </p:nvSpPr>
        <p:spPr>
          <a:xfrm>
            <a:off x="7732483" y="2130242"/>
            <a:ext cx="3751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Sensitivity and </a:t>
            </a:r>
            <a:r>
              <a:rPr lang="en-US" sz="2000" b="1" dirty="0" err="1"/>
              <a:t>time+resources</a:t>
            </a:r>
            <a:endParaRPr lang="en-NL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A4A8D6-A34B-0FEE-62E5-2D4FDCF641B0}"/>
              </a:ext>
            </a:extLst>
          </p:cNvPr>
          <p:cNvSpPr txBox="1"/>
          <p:nvPr/>
        </p:nvSpPr>
        <p:spPr>
          <a:xfrm>
            <a:off x="353259" y="6496641"/>
            <a:ext cx="10792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Kong et al. Nature Methods</a:t>
            </a:r>
            <a:r>
              <a:rPr lang="en-US" sz="1200" dirty="0"/>
              <a:t> (2017); </a:t>
            </a:r>
            <a:r>
              <a:rPr lang="en-US" sz="1200" i="1" dirty="0" err="1"/>
              <a:t>Demichev</a:t>
            </a:r>
            <a:r>
              <a:rPr lang="en-US" sz="1200" dirty="0"/>
              <a:t> </a:t>
            </a:r>
            <a:r>
              <a:rPr lang="en-US" sz="1200" i="1" dirty="0"/>
              <a:t>et al. Nature methods</a:t>
            </a:r>
            <a:r>
              <a:rPr lang="en-US" sz="1200" dirty="0"/>
              <a:t> (2019)</a:t>
            </a:r>
          </a:p>
        </p:txBody>
      </p:sp>
    </p:spTree>
    <p:extLst>
      <p:ext uri="{BB962C8B-B14F-4D97-AF65-F5344CB8AC3E}">
        <p14:creationId xmlns:p14="http://schemas.microsoft.com/office/powerpoint/2010/main" val="3433195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83D261-9842-A3B0-9A7B-2C08510C99B8}"/>
              </a:ext>
            </a:extLst>
          </p:cNvPr>
          <p:cNvSpPr txBox="1"/>
          <p:nvPr/>
        </p:nvSpPr>
        <p:spPr>
          <a:xfrm>
            <a:off x="821634" y="389610"/>
            <a:ext cx="108293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orbel" panose="020B0503020204020204" pitchFamily="34" charset="0"/>
              </a:rPr>
              <a:t>Existing methods for modification searches in DIA data are potentially less sensitive and costly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55C11B-A4AB-7292-2576-D2A3A5D6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148-0ACE-44A8-ABC4-B0359456BEB8}" type="slidenum">
              <a:rPr lang="en-US" smtClean="0"/>
              <a:t>9</a:t>
            </a:fld>
            <a:endParaRPr lang="en-US"/>
          </a:p>
        </p:txBody>
      </p:sp>
      <p:pic>
        <p:nvPicPr>
          <p:cNvPr id="4122" name="Picture 4121">
            <a:extLst>
              <a:ext uri="{FF2B5EF4-FFF2-40B4-BE49-F238E27FC236}">
                <a16:creationId xmlns:a16="http://schemas.microsoft.com/office/drawing/2014/main" id="{730F8897-68D1-311E-E432-65D58103AA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32483" y="2587442"/>
            <a:ext cx="3751642" cy="2825032"/>
          </a:xfrm>
          <a:prstGeom prst="rect">
            <a:avLst/>
          </a:prstGeom>
        </p:spPr>
      </p:pic>
      <p:grpSp>
        <p:nvGrpSpPr>
          <p:cNvPr id="4174" name="Group 4173">
            <a:extLst>
              <a:ext uri="{FF2B5EF4-FFF2-40B4-BE49-F238E27FC236}">
                <a16:creationId xmlns:a16="http://schemas.microsoft.com/office/drawing/2014/main" id="{EAB75C38-32C5-7CFF-BD14-B7A683E6A368}"/>
              </a:ext>
            </a:extLst>
          </p:cNvPr>
          <p:cNvGrpSpPr/>
          <p:nvPr/>
        </p:nvGrpSpPr>
        <p:grpSpPr>
          <a:xfrm>
            <a:off x="920964" y="1693941"/>
            <a:ext cx="6119816" cy="1734414"/>
            <a:chOff x="4789274" y="1528291"/>
            <a:chExt cx="6119816" cy="1734414"/>
          </a:xfrm>
        </p:grpSpPr>
        <p:pic>
          <p:nvPicPr>
            <p:cNvPr id="4123" name="Picture 4122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BF78FAD0-C2A4-985E-8955-7A16E14D82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300" t="37952" r="16583" b="40524"/>
            <a:stretch/>
          </p:blipFill>
          <p:spPr>
            <a:xfrm>
              <a:off x="4789274" y="1728217"/>
              <a:ext cx="2354355" cy="1534488"/>
            </a:xfrm>
            <a:prstGeom prst="rect">
              <a:avLst/>
            </a:prstGeom>
          </p:spPr>
        </p:pic>
        <p:cxnSp>
          <p:nvCxnSpPr>
            <p:cNvPr id="4125" name="Straight Arrow Connector 4124">
              <a:extLst>
                <a:ext uri="{FF2B5EF4-FFF2-40B4-BE49-F238E27FC236}">
                  <a16:creationId xmlns:a16="http://schemas.microsoft.com/office/drawing/2014/main" id="{2561E1EE-0675-AC86-AB82-1E5966B5BBCE}"/>
                </a:ext>
              </a:extLst>
            </p:cNvPr>
            <p:cNvCxnSpPr>
              <a:cxnSpLocks/>
              <a:stCxn id="4123" idx="3"/>
              <a:endCxn id="4129" idx="1"/>
            </p:cNvCxnSpPr>
            <p:nvPr/>
          </p:nvCxnSpPr>
          <p:spPr>
            <a:xfrm flipV="1">
              <a:off x="7143629" y="2494678"/>
              <a:ext cx="323372" cy="78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129" name="Graphic 4128" descr="Database outline">
              <a:extLst>
                <a:ext uri="{FF2B5EF4-FFF2-40B4-BE49-F238E27FC236}">
                  <a16:creationId xmlns:a16="http://schemas.microsoft.com/office/drawing/2014/main" id="{674C5BFD-CAFA-47F4-7101-E0DF7BF4B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467001" y="2037478"/>
              <a:ext cx="914400" cy="914400"/>
            </a:xfrm>
            <a:prstGeom prst="rect">
              <a:avLst/>
            </a:prstGeom>
          </p:spPr>
        </p:pic>
        <p:sp>
          <p:nvSpPr>
            <p:cNvPr id="4133" name="TextBox 4132">
              <a:extLst>
                <a:ext uri="{FF2B5EF4-FFF2-40B4-BE49-F238E27FC236}">
                  <a16:creationId xmlns:a16="http://schemas.microsoft.com/office/drawing/2014/main" id="{0604AED8-8CAA-B056-2BC0-282CD7E45F6D}"/>
                </a:ext>
              </a:extLst>
            </p:cNvPr>
            <p:cNvSpPr txBox="1"/>
            <p:nvPr/>
          </p:nvSpPr>
          <p:spPr>
            <a:xfrm>
              <a:off x="5690280" y="1842155"/>
              <a:ext cx="908640" cy="3278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/>
                <a:t>DDA</a:t>
              </a:r>
            </a:p>
          </p:txBody>
        </p:sp>
        <p:pic>
          <p:nvPicPr>
            <p:cNvPr id="4135" name="Picture 2">
              <a:extLst>
                <a:ext uri="{FF2B5EF4-FFF2-40B4-BE49-F238E27FC236}">
                  <a16:creationId xmlns:a16="http://schemas.microsoft.com/office/drawing/2014/main" id="{8AD8B488-DC78-0101-86AB-6DD74BAB9F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82313" y="2192395"/>
              <a:ext cx="608821" cy="6088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36" name="TextBox 4135">
              <a:extLst>
                <a:ext uri="{FF2B5EF4-FFF2-40B4-BE49-F238E27FC236}">
                  <a16:creationId xmlns:a16="http://schemas.microsoft.com/office/drawing/2014/main" id="{AB8F295E-1331-D9EA-8566-6FF8113151EA}"/>
                </a:ext>
              </a:extLst>
            </p:cNvPr>
            <p:cNvSpPr txBox="1"/>
            <p:nvPr/>
          </p:nvSpPr>
          <p:spPr>
            <a:xfrm>
              <a:off x="8686136" y="2733703"/>
              <a:ext cx="11068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DIA-NN</a:t>
              </a:r>
              <a:endParaRPr lang="en-NL" sz="2000" b="1" dirty="0"/>
            </a:p>
          </p:txBody>
        </p:sp>
        <p:pic>
          <p:nvPicPr>
            <p:cNvPr id="4137" name="Picture 4" descr="Biognosys lanceert Spectronaut 18 en presenteert">
              <a:extLst>
                <a:ext uri="{FF2B5EF4-FFF2-40B4-BE49-F238E27FC236}">
                  <a16:creationId xmlns:a16="http://schemas.microsoft.com/office/drawing/2014/main" id="{F31BAC86-94A0-C386-238D-4393F2EF16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0907" y="1965705"/>
              <a:ext cx="1178183" cy="1178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138" name="Straight Arrow Connector 4137">
              <a:extLst>
                <a:ext uri="{FF2B5EF4-FFF2-40B4-BE49-F238E27FC236}">
                  <a16:creationId xmlns:a16="http://schemas.microsoft.com/office/drawing/2014/main" id="{46EAC195-C285-3535-23A3-0683BBEBC559}"/>
                </a:ext>
              </a:extLst>
            </p:cNvPr>
            <p:cNvCxnSpPr>
              <a:cxnSpLocks/>
              <a:stCxn id="4129" idx="3"/>
            </p:cNvCxnSpPr>
            <p:nvPr/>
          </p:nvCxnSpPr>
          <p:spPr>
            <a:xfrm>
              <a:off x="8381401" y="2494678"/>
              <a:ext cx="34877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59" name="TextBox 4158">
              <a:extLst>
                <a:ext uri="{FF2B5EF4-FFF2-40B4-BE49-F238E27FC236}">
                  <a16:creationId xmlns:a16="http://schemas.microsoft.com/office/drawing/2014/main" id="{A7A50454-97CA-A867-2D16-0F6DC2A2329F}"/>
                </a:ext>
              </a:extLst>
            </p:cNvPr>
            <p:cNvSpPr txBox="1"/>
            <p:nvPr/>
          </p:nvSpPr>
          <p:spPr>
            <a:xfrm>
              <a:off x="4931568" y="1528291"/>
              <a:ext cx="550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Experimental spectral library</a:t>
              </a:r>
              <a:endParaRPr lang="en-NL" b="1" dirty="0"/>
            </a:p>
          </p:txBody>
        </p:sp>
      </p:grpSp>
      <p:grpSp>
        <p:nvGrpSpPr>
          <p:cNvPr id="4173" name="Group 4172">
            <a:extLst>
              <a:ext uri="{FF2B5EF4-FFF2-40B4-BE49-F238E27FC236}">
                <a16:creationId xmlns:a16="http://schemas.microsoft.com/office/drawing/2014/main" id="{8BBFDA93-40E1-3301-6732-F5643207CF5E}"/>
              </a:ext>
            </a:extLst>
          </p:cNvPr>
          <p:cNvGrpSpPr/>
          <p:nvPr/>
        </p:nvGrpSpPr>
        <p:grpSpPr>
          <a:xfrm>
            <a:off x="1058443" y="3395734"/>
            <a:ext cx="6035677" cy="1322383"/>
            <a:chOff x="4926753" y="3219150"/>
            <a:chExt cx="6035677" cy="1322383"/>
          </a:xfrm>
        </p:grpSpPr>
        <p:pic>
          <p:nvPicPr>
            <p:cNvPr id="4165" name="Picture 4164">
              <a:extLst>
                <a:ext uri="{FF2B5EF4-FFF2-40B4-BE49-F238E27FC236}">
                  <a16:creationId xmlns:a16="http://schemas.microsoft.com/office/drawing/2014/main" id="{7C324316-B53F-0FA9-648C-BCF9319DD3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224272" y="3566088"/>
              <a:ext cx="2796782" cy="975445"/>
            </a:xfrm>
            <a:prstGeom prst="rect">
              <a:avLst/>
            </a:prstGeom>
          </p:spPr>
        </p:pic>
        <p:pic>
          <p:nvPicPr>
            <p:cNvPr id="4167" name="Picture 4166">
              <a:extLst>
                <a:ext uri="{FF2B5EF4-FFF2-40B4-BE49-F238E27FC236}">
                  <a16:creationId xmlns:a16="http://schemas.microsoft.com/office/drawing/2014/main" id="{DE3945E9-68AF-61E8-F5F4-FC668602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313450" y="3642144"/>
              <a:ext cx="2648980" cy="823332"/>
            </a:xfrm>
            <a:prstGeom prst="rect">
              <a:avLst/>
            </a:prstGeom>
          </p:spPr>
        </p:pic>
        <p:sp>
          <p:nvSpPr>
            <p:cNvPr id="4171" name="TextBox 4170">
              <a:extLst>
                <a:ext uri="{FF2B5EF4-FFF2-40B4-BE49-F238E27FC236}">
                  <a16:creationId xmlns:a16="http://schemas.microsoft.com/office/drawing/2014/main" id="{5ABB9136-2231-AB76-8E97-D44083815224}"/>
                </a:ext>
              </a:extLst>
            </p:cNvPr>
            <p:cNvSpPr txBox="1"/>
            <p:nvPr/>
          </p:nvSpPr>
          <p:spPr>
            <a:xfrm>
              <a:off x="4926753" y="3219150"/>
              <a:ext cx="550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Predicted spectral library</a:t>
              </a:r>
              <a:endParaRPr lang="en-NL" b="1" dirty="0"/>
            </a:p>
          </p:txBody>
        </p:sp>
      </p:grpSp>
      <p:sp>
        <p:nvSpPr>
          <p:cNvPr id="4176" name="TextBox 4175">
            <a:extLst>
              <a:ext uri="{FF2B5EF4-FFF2-40B4-BE49-F238E27FC236}">
                <a16:creationId xmlns:a16="http://schemas.microsoft.com/office/drawing/2014/main" id="{F018C20F-AE22-D4A0-3C76-8CEAA4788DF6}"/>
              </a:ext>
            </a:extLst>
          </p:cNvPr>
          <p:cNvSpPr txBox="1"/>
          <p:nvPr/>
        </p:nvSpPr>
        <p:spPr>
          <a:xfrm>
            <a:off x="7732483" y="2130242"/>
            <a:ext cx="3751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Sensitivity and </a:t>
            </a:r>
            <a:r>
              <a:rPr lang="en-US" sz="2000" b="1" dirty="0" err="1"/>
              <a:t>time+resources</a:t>
            </a:r>
            <a:endParaRPr lang="en-NL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1445D6-AA60-299E-3ECC-D833E36B04DB}"/>
              </a:ext>
            </a:extLst>
          </p:cNvPr>
          <p:cNvSpPr txBox="1"/>
          <p:nvPr/>
        </p:nvSpPr>
        <p:spPr>
          <a:xfrm>
            <a:off x="353259" y="6496641"/>
            <a:ext cx="10792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Kong et al. Nature Methods</a:t>
            </a:r>
            <a:r>
              <a:rPr lang="en-US" sz="1200" dirty="0"/>
              <a:t> (2017); </a:t>
            </a:r>
            <a:r>
              <a:rPr lang="en-US" sz="1200" i="1" dirty="0" err="1"/>
              <a:t>Demichev</a:t>
            </a:r>
            <a:r>
              <a:rPr lang="en-US" sz="1200" dirty="0"/>
              <a:t> </a:t>
            </a:r>
            <a:r>
              <a:rPr lang="en-US" sz="1200" i="1" dirty="0"/>
              <a:t>et al. Nature methods</a:t>
            </a:r>
            <a:r>
              <a:rPr lang="en-US" sz="1200" dirty="0"/>
              <a:t> (2019)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9CB851C-7348-EC8C-5AF4-C7E6D992A2DC}"/>
              </a:ext>
            </a:extLst>
          </p:cNvPr>
          <p:cNvCxnSpPr/>
          <p:nvPr/>
        </p:nvCxnSpPr>
        <p:spPr>
          <a:xfrm>
            <a:off x="1167957" y="3348006"/>
            <a:ext cx="5728143" cy="32856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49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02_Slide_Deck">
  <a:themeElements>
    <a:clrScheme name="Custom 1">
      <a:dk1>
        <a:srgbClr val="14274C"/>
      </a:dk1>
      <a:lt1>
        <a:srgbClr val="FFFFFF"/>
      </a:lt1>
      <a:dk2>
        <a:srgbClr val="123F93"/>
      </a:dk2>
      <a:lt2>
        <a:srgbClr val="FFFFFF"/>
      </a:lt2>
      <a:accent1>
        <a:srgbClr val="01A2A6"/>
      </a:accent1>
      <a:accent2>
        <a:srgbClr val="ED631C"/>
      </a:accent2>
      <a:accent3>
        <a:srgbClr val="68398E"/>
      </a:accent3>
      <a:accent4>
        <a:srgbClr val="E82E4F"/>
      </a:accent4>
      <a:accent5>
        <a:srgbClr val="00A042"/>
      </a:accent5>
      <a:accent6>
        <a:srgbClr val="FBB60C"/>
      </a:accent6>
      <a:hlink>
        <a:srgbClr val="01A2A6"/>
      </a:hlink>
      <a:folHlink>
        <a:srgbClr val="ED631C"/>
      </a:folHlink>
    </a:clrScheme>
    <a:fontScheme name="Typo_VIB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3" id="{E5008870-BDED-4A47-B042-E5DE116F8919}" vid="{A06AA335-D26B-E442-93BD-07F50DF6C7B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32601</TotalTime>
  <Words>2031</Words>
  <Application>Microsoft Office PowerPoint</Application>
  <PresentationFormat>Widescreen</PresentationFormat>
  <Paragraphs>371</Paragraphs>
  <Slides>39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52" baseType="lpstr">
      <vt:lpstr>Aptos</vt:lpstr>
      <vt:lpstr>Arial</vt:lpstr>
      <vt:lpstr>Calibri</vt:lpstr>
      <vt:lpstr>Calibri Light</vt:lpstr>
      <vt:lpstr>Cambria Math</vt:lpstr>
      <vt:lpstr>Corbel</vt:lpstr>
      <vt:lpstr>Open Sans SemiBold</vt:lpstr>
      <vt:lpstr>Source Sans Pro</vt:lpstr>
      <vt:lpstr>Trebuchet MS</vt:lpstr>
      <vt:lpstr>Verdana</vt:lpstr>
      <vt:lpstr>Wingdings</vt:lpstr>
      <vt:lpstr>Office Theme</vt:lpstr>
      <vt:lpstr>02_Slide_Deck</vt:lpstr>
      <vt:lpstr>PowerPoint Presentation</vt:lpstr>
      <vt:lpstr>Replicate all analysis and figures in this presentation with these scripts and notebooks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Modification search in DIA – theoretical analysis</vt:lpstr>
      <vt:lpstr>PowerPoint Presentation</vt:lpstr>
      <vt:lpstr>Modification search in DIA – theoretical analysis</vt:lpstr>
      <vt:lpstr>PowerPoint Presentation</vt:lpstr>
      <vt:lpstr>PowerPoint Presentation</vt:lpstr>
      <vt:lpstr>Regardless of acquisition, number of variable modifications is linked to more ambiguity</vt:lpstr>
      <vt:lpstr>Regardless of acquisition, number of variable modifications is linked to more ambiguity</vt:lpstr>
      <vt:lpstr>Regardless of acquisition, number of variable modifications is linked to more ambiguity</vt:lpstr>
      <vt:lpstr>Modification search in DIA – theoretical analysis</vt:lpstr>
      <vt:lpstr>A comprehensive LFQ benchmark dataset on modern day acquisition strategies in proteomics</vt:lpstr>
      <vt:lpstr>A comprehensive LFQ benchmark dataset on modern day acquisition strategies in proteomics</vt:lpstr>
      <vt:lpstr>DIA data acquired on the orbitrap shows more than triple the number of peaks in MS1 and MS2</vt:lpstr>
      <vt:lpstr>DIA data acquired on TOF instruments show more than six times the number of peaks in MS1 and MS2</vt:lpstr>
      <vt:lpstr>Quantifying the multi-interpretability with Δm/z values of all pairwise distances (singlemers)</vt:lpstr>
      <vt:lpstr>The number of recognized mass shifts for DIA data acquired on the orbitrap has a median that is five times higher</vt:lpstr>
      <vt:lpstr>Modification search in DIA – theoretical analysis</vt:lpstr>
      <vt:lpstr>Peptide-centric approach and predicted spectral libraries are computationally infeasible; smart filtering of candidates and predictions on demand</vt:lpstr>
      <vt:lpstr>Modification search in DIA – theoretical analysis</vt:lpstr>
      <vt:lpstr>Modified peptides behave substantially different compared to their non-modified counterparts</vt:lpstr>
      <vt:lpstr>PowerPoint Presentation</vt:lpstr>
      <vt:lpstr>Modifications can shift the retention time outside of the expected range, this has great consequences</vt:lpstr>
      <vt:lpstr>Use modification aware behavior predictors when interested in peptide modifications</vt:lpstr>
      <vt:lpstr>Conclusions and outlook</vt:lpstr>
      <vt:lpstr>PowerPoint Presentation</vt:lpstr>
      <vt:lpstr>Modification-aware predictors are increasingly available; for example, models for retention times, ion mobility, and fragment intensity</vt:lpstr>
      <vt:lpstr>With increased ambiguity, the need for accurate predictions is even higher to resolve ambiguous identifications; unfortunately…</vt:lpstr>
      <vt:lpstr>Histone dataset, that is highly modified, shows some of the limitations of DIA-NN predicted libraries </vt:lpstr>
      <vt:lpstr>MS2DIP is a modification aware predictor for fragment intensities; histone derived peptides clearly outline the need for these predictors</vt:lpstr>
      <vt:lpstr>MS2DIP is a modification aware predictor for fragment intensities; histone derived peptides clearly outline the need for these predictors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Robbin Bouwmeester</dc:creator>
  <cp:lastModifiedBy>Robbin Bouwmeester</cp:lastModifiedBy>
  <cp:revision>6</cp:revision>
  <cp:lastPrinted>2023-04-24T08:37:41Z</cp:lastPrinted>
  <dcterms:created xsi:type="dcterms:W3CDTF">2023-03-31T17:51:03Z</dcterms:created>
  <dcterms:modified xsi:type="dcterms:W3CDTF">2025-06-15T17:11:20Z</dcterms:modified>
</cp:coreProperties>
</file>

<file path=docProps/thumbnail.jpeg>
</file>